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5.jpg" ContentType="image/jpeg"/>
  <Override PartName="/ppt/media/image16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19"/>
  </p:notesMasterIdLst>
  <p:handoutMasterIdLst>
    <p:handoutMasterId r:id="rId20"/>
  </p:handoutMasterIdLst>
  <p:sldIdLst>
    <p:sldId id="338" r:id="rId2"/>
    <p:sldId id="790" r:id="rId3"/>
    <p:sldId id="877" r:id="rId4"/>
    <p:sldId id="855" r:id="rId5"/>
    <p:sldId id="860" r:id="rId6"/>
    <p:sldId id="856" r:id="rId7"/>
    <p:sldId id="869" r:id="rId8"/>
    <p:sldId id="870" r:id="rId9"/>
    <p:sldId id="871" r:id="rId10"/>
    <p:sldId id="872" r:id="rId11"/>
    <p:sldId id="857" r:id="rId12"/>
    <p:sldId id="863" r:id="rId13"/>
    <p:sldId id="865" r:id="rId14"/>
    <p:sldId id="868" r:id="rId15"/>
    <p:sldId id="879" r:id="rId16"/>
    <p:sldId id="880" r:id="rId17"/>
    <p:sldId id="426" r:id="rId18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DC218BA-6796-4F6D-896C-FB1601C9B4A9}">
          <p14:sldIdLst>
            <p14:sldId id="338"/>
            <p14:sldId id="790"/>
            <p14:sldId id="877"/>
            <p14:sldId id="855"/>
            <p14:sldId id="860"/>
            <p14:sldId id="856"/>
            <p14:sldId id="869"/>
            <p14:sldId id="870"/>
            <p14:sldId id="871"/>
            <p14:sldId id="872"/>
            <p14:sldId id="857"/>
            <p14:sldId id="863"/>
            <p14:sldId id="865"/>
            <p14:sldId id="868"/>
            <p14:sldId id="879"/>
            <p14:sldId id="880"/>
            <p14:sldId id="4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1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dcr" initials="l" lastIdx="1" clrIdx="0">
    <p:extLst>
      <p:ext uri="{19B8F6BF-5375-455C-9EA6-DF929625EA0E}">
        <p15:presenceInfo xmlns:p15="http://schemas.microsoft.com/office/powerpoint/2012/main" userId="ldc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FFFFFF"/>
    <a:srgbClr val="10109C"/>
    <a:srgbClr val="FDE498"/>
    <a:srgbClr val="C5DFB5"/>
    <a:srgbClr val="3F719D"/>
    <a:srgbClr val="0AB350"/>
    <a:srgbClr val="9999D6"/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36" autoAdjust="0"/>
    <p:restoredTop sz="96366" autoAdjust="0"/>
  </p:normalViewPr>
  <p:slideViewPr>
    <p:cSldViewPr snapToGrid="0">
      <p:cViewPr varScale="1">
        <p:scale>
          <a:sx n="114" d="100"/>
          <a:sy n="114" d="100"/>
        </p:scale>
        <p:origin x="1116" y="84"/>
      </p:cViewPr>
      <p:guideLst>
        <p:guide orient="horz" pos="3589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5724"/>
    </p:cViewPr>
  </p:sorterViewPr>
  <p:notesViewPr>
    <p:cSldViewPr snapToGrid="0">
      <p:cViewPr varScale="1">
        <p:scale>
          <a:sx n="73" d="100"/>
          <a:sy n="73" d="100"/>
        </p:scale>
        <p:origin x="20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356CA4B-30A7-4408-A4B1-52E05BC0BC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6A1A11-9013-475F-82A5-466C79EEFF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B473-43CA-42ED-8B0F-3B8139E2CD00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752AA91-975F-423A-829E-2883A95799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DDB29A-5744-4F19-9E64-04C15DFE30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000D6-AA2A-46E6-A29F-4EF1307952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34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8BF34-5C5C-48CD-90E1-3D97E4B6A147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D74D3-AD7D-4CAF-B158-E210DF3E6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3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096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E1ADE5-9E5F-4D1F-AD95-00655B21AA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096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00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C2A962-30C8-4AB0-B245-A130C3569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9282864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C630AC8-E481-40CA-BA06-1024155C0862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7553534-53E5-4295-ACBA-0F36217CB9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 userDrawn="1"/>
        </p:nvSpPr>
        <p:spPr bwMode="auto">
          <a:xfrm>
            <a:off x="0" y="914651"/>
            <a:ext cx="9144000" cy="0"/>
          </a:xfrm>
          <a:prstGeom prst="line">
            <a:avLst/>
          </a:prstGeom>
          <a:noFill/>
          <a:ln w="38100" cap="flat" cmpd="sng" algn="ctr">
            <a:solidFill>
              <a:srgbClr val="6699FF"/>
            </a:solidFill>
            <a:prstDash val="solid"/>
            <a:headEnd/>
            <a:tailEnd/>
          </a:ln>
          <a:effectLst>
            <a:outerShdw blurRad="57150" dist="38100" dir="5400000" algn="ctr" rotWithShape="0">
              <a:sysClr val="windowText" lastClr="000000">
                <a:shade val="9000"/>
                <a:satMod val="105000"/>
                <a:alpha val="48000"/>
              </a:sys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96969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 txBox="1"/>
          <p:nvPr userDrawn="1"/>
        </p:nvSpPr>
        <p:spPr>
          <a:xfrm>
            <a:off x="7721663" y="6396726"/>
            <a:ext cx="1441450" cy="476250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No. </a:t>
            </a:r>
            <a:fld id="{6CF5755F-A619-41A4-AB01-25E5FA631D68}" type="slidenum">
              <a:rPr lang="en-US" altLang="zh-CN" sz="1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defRPr/>
              </a:pPr>
              <a:t>‹#›</a:t>
            </a:fld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17</a:t>
            </a:r>
          </a:p>
        </p:txBody>
      </p:sp>
    </p:spTree>
    <p:extLst>
      <p:ext uri="{BB962C8B-B14F-4D97-AF65-F5344CB8AC3E}">
        <p14:creationId xmlns:p14="http://schemas.microsoft.com/office/powerpoint/2010/main" val="411345969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13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7" r:id="rId2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2.png"/><Relationship Id="rId7" Type="http://schemas.openxmlformats.org/officeDocument/2006/relationships/image" Target="../media/image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3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image" Target="../media/image7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5" Type="http://schemas.microsoft.com/office/2007/relationships/hdphoto" Target="../media/hdphoto4.wdp"/><Relationship Id="rId10" Type="http://schemas.microsoft.com/office/2007/relationships/hdphoto" Target="../media/hdphoto2.wdp"/><Relationship Id="rId19" Type="http://schemas.microsoft.com/office/2007/relationships/hdphoto" Target="../media/hdphoto6.wdp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10" Type="http://schemas.openxmlformats.org/officeDocument/2006/relationships/image" Target="../media/image17.gif"/><Relationship Id="rId4" Type="http://schemas.openxmlformats.org/officeDocument/2006/relationships/image" Target="../media/image4.jpeg"/><Relationship Id="rId9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3" Type="http://schemas.openxmlformats.org/officeDocument/2006/relationships/image" Target="../media/image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2.jpg"/><Relationship Id="rId5" Type="http://schemas.openxmlformats.org/officeDocument/2006/relationships/image" Target="../media/image5.png"/><Relationship Id="rId10" Type="http://schemas.openxmlformats.org/officeDocument/2006/relationships/image" Target="../media/image21.jpg"/><Relationship Id="rId4" Type="http://schemas.openxmlformats.org/officeDocument/2006/relationships/image" Target="../media/image2.jpeg"/><Relationship Id="rId9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3" Type="http://schemas.openxmlformats.org/officeDocument/2006/relationships/image" Target="../media/image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9.jpg"/><Relationship Id="rId2" Type="http://schemas.openxmlformats.org/officeDocument/2006/relationships/image" Target="../media/image3.jpe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2.jpg"/><Relationship Id="rId5" Type="http://schemas.openxmlformats.org/officeDocument/2006/relationships/image" Target="../media/image5.png"/><Relationship Id="rId15" Type="http://schemas.openxmlformats.org/officeDocument/2006/relationships/image" Target="../media/image27.jpg"/><Relationship Id="rId10" Type="http://schemas.openxmlformats.org/officeDocument/2006/relationships/image" Target="../media/image21.jpg"/><Relationship Id="rId4" Type="http://schemas.openxmlformats.org/officeDocument/2006/relationships/image" Target="../media/image2.jpeg"/><Relationship Id="rId9" Type="http://schemas.openxmlformats.org/officeDocument/2006/relationships/image" Target="../media/image20.jpg"/><Relationship Id="rId1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3" Type="http://schemas.openxmlformats.org/officeDocument/2006/relationships/image" Target="../media/image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9.jpg"/><Relationship Id="rId2" Type="http://schemas.openxmlformats.org/officeDocument/2006/relationships/image" Target="../media/image3.jpe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2.jpg"/><Relationship Id="rId5" Type="http://schemas.openxmlformats.org/officeDocument/2006/relationships/image" Target="../media/image5.png"/><Relationship Id="rId15" Type="http://schemas.openxmlformats.org/officeDocument/2006/relationships/image" Target="../media/image27.jpg"/><Relationship Id="rId10" Type="http://schemas.openxmlformats.org/officeDocument/2006/relationships/image" Target="../media/image21.jpg"/><Relationship Id="rId4" Type="http://schemas.openxmlformats.org/officeDocument/2006/relationships/image" Target="../media/image2.jpeg"/><Relationship Id="rId9" Type="http://schemas.openxmlformats.org/officeDocument/2006/relationships/image" Target="../media/image20.jpg"/><Relationship Id="rId1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3572936"/>
            <a:ext cx="9144000" cy="3285064"/>
          </a:xfrm>
          <a:prstGeom prst="rect">
            <a:avLst/>
          </a:prstGeom>
          <a:solidFill>
            <a:srgbClr val="214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5" name="Text Box 20"/>
          <p:cNvSpPr txBox="1">
            <a:spLocks noChangeArrowheads="1"/>
          </p:cNvSpPr>
          <p:nvPr/>
        </p:nvSpPr>
        <p:spPr bwMode="auto">
          <a:xfrm>
            <a:off x="0" y="6112041"/>
            <a:ext cx="914399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2024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kumimoji="1" lang="en-US" altLang="zh-CN" sz="28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kumimoji="1" lang="en-US" altLang="zh-CN" sz="28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FCFAEF-D206-D055-0F00-CA9D29DEEF0B}"/>
              </a:ext>
            </a:extLst>
          </p:cNvPr>
          <p:cNvSpPr txBox="1">
            <a:spLocks/>
          </p:cNvSpPr>
          <p:nvPr/>
        </p:nvSpPr>
        <p:spPr bwMode="auto">
          <a:xfrm>
            <a:off x="0" y="1668181"/>
            <a:ext cx="9143999" cy="1478527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wrap="square" lIns="137588" tIns="68793" rIns="137588" bIns="68793" anchor="ctr" anchorCtr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defTabSz="914400">
              <a:lnSpc>
                <a:spcPct val="125000"/>
              </a:lnSpc>
              <a:defRPr/>
            </a:pPr>
            <a:r>
              <a:rPr lang="en-US" altLang="zh-CN" sz="360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2024 IKCEST</a:t>
            </a:r>
            <a:r>
              <a:rPr lang="zh-CN" altLang="en-US" sz="360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第六届“一带一路”国际大数据竞赛暨第十届百度</a:t>
            </a:r>
            <a:r>
              <a:rPr lang="en-US" altLang="zh-CN" sz="360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&amp;</a:t>
            </a:r>
            <a:r>
              <a:rPr lang="zh-CN" altLang="en-US" sz="360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西安交大大数据竞赛</a:t>
            </a:r>
            <a:endParaRPr kumimoji="1" lang="zh-CN" altLang="en-US" sz="5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0" y="919625"/>
            <a:ext cx="9144000" cy="0"/>
          </a:xfrm>
          <a:prstGeom prst="line">
            <a:avLst/>
          </a:prstGeom>
          <a:ln>
            <a:solidFill>
              <a:srgbClr val="6699FF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96969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FE986D5-8CFC-1044-44ED-BCCFAD74F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33B5BB7-2B2F-64BF-1887-01617135C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5714A45-87E7-C5A9-E0C6-A2F71B6CE5A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9D2B2CA-3234-6228-CAFC-C81BF12C0E8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6F987AF-E80C-BA37-1034-FD8A4266BA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0D5A10C-F599-D260-7225-1182CA28E5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97511"/>
              </p:ext>
            </p:extLst>
          </p:nvPr>
        </p:nvGraphicFramePr>
        <p:xfrm>
          <a:off x="19050" y="3860577"/>
          <a:ext cx="9071110" cy="1981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52925">
                  <a:extLst>
                    <a:ext uri="{9D8B030D-6E8A-4147-A177-3AD203B41FA5}">
                      <a16:colId xmlns:a16="http://schemas.microsoft.com/office/drawing/2014/main" val="4292099177"/>
                    </a:ext>
                  </a:extLst>
                </a:gridCol>
                <a:gridCol w="4718185">
                  <a:extLst>
                    <a:ext uri="{9D8B030D-6E8A-4147-A177-3AD203B41FA5}">
                      <a16:colId xmlns:a16="http://schemas.microsoft.com/office/drawing/2014/main" val="3764244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队长</a:t>
                      </a:r>
                      <a:r>
                        <a:rPr lang="en-US" altLang="zh-CN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&amp;</a:t>
                      </a:r>
                      <a:r>
                        <a:rPr lang="zh-CN" altLang="zh-CN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汇报人：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蒋卫鑫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86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指导老师：</a:t>
                      </a:r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袁庆、泮恒拓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49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团队成员：</a:t>
                      </a:r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李宗泽、龚军华、</a:t>
                      </a:r>
                      <a:endParaRPr lang="en-US" altLang="zh-CN" sz="2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zh-CN" altLang="en-US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阙子俊、薛竞飞</a:t>
                      </a:r>
                      <a:endParaRPr lang="zh-CN" altLang="en-US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956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11108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56FCA-500B-F4E2-7D86-0C4898335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9">
            <a:extLst>
              <a:ext uri="{FF2B5EF4-FFF2-40B4-BE49-F238E27FC236}">
                <a16:creationId xmlns:a16="http://schemas.microsoft.com/office/drawing/2014/main" id="{16DD5926-3274-D76D-5491-6E84E17BB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06439"/>
            <a:ext cx="78106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D4DFDFB-3330-9623-2273-A74130AFC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1B06A59-9686-7E72-630E-FB73837AB86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8AA541D-3D42-118A-C1CA-A83B3EB0A7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2B4FCA6-2F7C-7758-5A88-3B6755DD41C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BF28D2B2-97F5-6E43-B94A-84F429DDAC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F489818-1FA0-7D8E-2C84-B549D4C9B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041644"/>
              </p:ext>
            </p:extLst>
          </p:nvPr>
        </p:nvGraphicFramePr>
        <p:xfrm>
          <a:off x="696285" y="2558561"/>
          <a:ext cx="7625594" cy="19211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3812797">
                  <a:extLst>
                    <a:ext uri="{9D8B030D-6E8A-4147-A177-3AD203B41FA5}">
                      <a16:colId xmlns:a16="http://schemas.microsoft.com/office/drawing/2014/main" val="1755961437"/>
                    </a:ext>
                  </a:extLst>
                </a:gridCol>
                <a:gridCol w="3812797">
                  <a:extLst>
                    <a:ext uri="{9D8B030D-6E8A-4147-A177-3AD203B41FA5}">
                      <a16:colId xmlns:a16="http://schemas.microsoft.com/office/drawing/2014/main" val="760447574"/>
                    </a:ext>
                  </a:extLst>
                </a:gridCol>
              </a:tblGrid>
              <a:tr h="4802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得分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432883"/>
                  </a:ext>
                </a:extLst>
              </a:tr>
              <a:tr h="4802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ROC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0.18747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799763"/>
                  </a:ext>
                </a:extLst>
              </a:tr>
              <a:tr h="4802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YOLOv8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0.56919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828894"/>
                  </a:ext>
                </a:extLst>
              </a:tr>
              <a:tr h="4802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YOLOv8+</a:t>
                      </a:r>
                      <a:r>
                        <a:rPr lang="zh-CN" altLang="en-US" sz="2000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统计分析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0.61378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12939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5209203-85E3-9988-DCF9-BB90F4B76AF7}"/>
              </a:ext>
            </a:extLst>
          </p:cNvPr>
          <p:cNvSpPr txBox="1"/>
          <p:nvPr/>
        </p:nvSpPr>
        <p:spPr>
          <a:xfrm>
            <a:off x="578223" y="1690563"/>
            <a:ext cx="80412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在整体框架不变的基础上，测试了三个不同的技术方案。</a:t>
            </a:r>
          </a:p>
        </p:txBody>
      </p:sp>
    </p:spTree>
    <p:extLst>
      <p:ext uri="{BB962C8B-B14F-4D97-AF65-F5344CB8AC3E}">
        <p14:creationId xmlns:p14="http://schemas.microsoft.com/office/powerpoint/2010/main" val="241721017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5C32F-80C8-DE56-00B1-F55467B23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51B5A2-FF9D-41B6-32E5-8AE344974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4C5B7B8-D5A7-3DE8-C3D5-FFDD39F8755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68C7CBF-6D49-9B9A-39C7-B670205B9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9F54C3-24F7-3CAA-8E28-63832A28238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FA34B21-9E43-9D22-DB8A-E282AF94A7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4" name="Rectangle 57">
            <a:extLst>
              <a:ext uri="{FF2B5EF4-FFF2-40B4-BE49-F238E27FC236}">
                <a16:creationId xmlns:a16="http://schemas.microsoft.com/office/drawing/2014/main" id="{1553E9B5-BE9C-23C4-7CF7-2662A20F6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4136C338-A1BE-E6FD-7150-14FEF8DB8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57">
            <a:extLst>
              <a:ext uri="{FF2B5EF4-FFF2-40B4-BE49-F238E27FC236}">
                <a16:creationId xmlns:a16="http://schemas.microsoft.com/office/drawing/2014/main" id="{6A50F974-8927-2258-1527-6AB5C36EB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41">
            <a:extLst>
              <a:ext uri="{FF2B5EF4-FFF2-40B4-BE49-F238E27FC236}">
                <a16:creationId xmlns:a16="http://schemas.microsoft.com/office/drawing/2014/main" id="{A22B3420-2A1E-B42A-5007-EDFA906AC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70">
            <a:extLst>
              <a:ext uri="{FF2B5EF4-FFF2-40B4-BE49-F238E27FC236}">
                <a16:creationId xmlns:a16="http://schemas.microsoft.com/office/drawing/2014/main" id="{21C5833D-AF30-36DA-0348-0638ACD72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初赛算法</a:t>
            </a: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0A3970A4-54C6-0D17-DB49-15969F0EC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团队简介</a:t>
            </a:r>
          </a:p>
        </p:txBody>
      </p:sp>
      <p:sp>
        <p:nvSpPr>
          <p:cNvPr id="20" name="Rectangle 57">
            <a:extLst>
              <a:ext uri="{FF2B5EF4-FFF2-40B4-BE49-F238E27FC236}">
                <a16:creationId xmlns:a16="http://schemas.microsoft.com/office/drawing/2014/main" id="{AFB33996-CB2B-6627-AEB9-F088F41AE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Rectangle 41">
            <a:extLst>
              <a:ext uri="{FF2B5EF4-FFF2-40B4-BE49-F238E27FC236}">
                <a16:creationId xmlns:a16="http://schemas.microsoft.com/office/drawing/2014/main" id="{EF7C5946-B145-A0A2-DD35-21B74863D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70">
            <a:extLst>
              <a:ext uri="{FF2B5EF4-FFF2-40B4-BE49-F238E27FC236}">
                <a16:creationId xmlns:a16="http://schemas.microsoft.com/office/drawing/2014/main" id="{27E88130-8E23-8B41-0B31-FD4957CBB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复赛算法</a:t>
            </a: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5559F64A-CF8D-32F1-135D-4C536B010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4056BD34-4DF3-329F-999C-1D759B047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75FAA4DA-EE38-99E7-90D2-2F400C4C6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7141588F-7220-A9BC-B6DD-602AD25C6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智能体</a:t>
            </a: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DE4F54D6-9594-4BCC-929D-8E1DE6175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53CCED47-BCE1-C8D9-0B42-8BAD2A907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 报 提 纲</a:t>
            </a:r>
          </a:p>
        </p:txBody>
      </p:sp>
      <p:sp>
        <p:nvSpPr>
          <p:cNvPr id="2" name="Text Box 68">
            <a:extLst>
              <a:ext uri="{FF2B5EF4-FFF2-40B4-BE49-F238E27FC236}">
                <a16:creationId xmlns:a16="http://schemas.microsoft.com/office/drawing/2014/main" id="{04C58677-F312-4619-7B58-B6C8F8648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270" y="2802779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</a:p>
        </p:txBody>
      </p:sp>
      <p:sp>
        <p:nvSpPr>
          <p:cNvPr id="12" name="Text Box 68">
            <a:extLst>
              <a:ext uri="{FF2B5EF4-FFF2-40B4-BE49-F238E27FC236}">
                <a16:creationId xmlns:a16="http://schemas.microsoft.com/office/drawing/2014/main" id="{1783CEAD-5E73-5E01-6330-11FAF8105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1010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</a:p>
        </p:txBody>
      </p:sp>
    </p:spTree>
    <p:extLst>
      <p:ext uri="{BB962C8B-B14F-4D97-AF65-F5344CB8AC3E}">
        <p14:creationId xmlns:p14="http://schemas.microsoft.com/office/powerpoint/2010/main" val="362677930"/>
      </p:ext>
    </p:extLst>
  </p:cSld>
  <p:clrMapOvr>
    <a:masterClrMapping/>
  </p:clrMapOvr>
  <p:transition spd="med" advTm="495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347A1-5C11-29CE-9E1F-D7DAB4A40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13">
            <a:extLst>
              <a:ext uri="{FF2B5EF4-FFF2-40B4-BE49-F238E27FC236}">
                <a16:creationId xmlns:a16="http://schemas.microsoft.com/office/drawing/2014/main" id="{0DFA2365-EC39-E25F-4B7E-1AD891721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677" y="3754747"/>
            <a:ext cx="8886208" cy="2684154"/>
          </a:xfrm>
          <a:prstGeom prst="roundRect">
            <a:avLst>
              <a:gd name="adj" fmla="val 6206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AutoShape 13">
            <a:extLst>
              <a:ext uri="{FF2B5EF4-FFF2-40B4-BE49-F238E27FC236}">
                <a16:creationId xmlns:a16="http://schemas.microsoft.com/office/drawing/2014/main" id="{6BDC32A5-C083-1908-8B8E-020E9E5A6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0463" y="2480295"/>
            <a:ext cx="6510421" cy="1036444"/>
          </a:xfrm>
          <a:prstGeom prst="roundRect">
            <a:avLst>
              <a:gd name="adj" fmla="val 706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AutoShape 13">
            <a:extLst>
              <a:ext uri="{FF2B5EF4-FFF2-40B4-BE49-F238E27FC236}">
                <a16:creationId xmlns:a16="http://schemas.microsoft.com/office/drawing/2014/main" id="{83409769-2ACD-407D-3AFC-DBD4F6F8B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677" y="2496725"/>
            <a:ext cx="2140729" cy="1035031"/>
          </a:xfrm>
          <a:prstGeom prst="roundRect">
            <a:avLst>
              <a:gd name="adj" fmla="val 974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用户：比赛地址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AB4F2AD6-7408-46DE-1833-316BC75C4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06439"/>
            <a:ext cx="781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用户问→智能体思考→ 智能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体回答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（被动策略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75" name="文本框 29">
            <a:extLst>
              <a:ext uri="{FF2B5EF4-FFF2-40B4-BE49-F238E27FC236}">
                <a16:creationId xmlns:a16="http://schemas.microsoft.com/office/drawing/2014/main" id="{49840766-12B4-B4AE-7D7B-A48F635C4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89" y="5905781"/>
            <a:ext cx="17250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zh-CN" alt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球员识别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12DB34-3E0F-74C5-A696-A66B011516B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3" y="4252420"/>
            <a:ext cx="2880000" cy="162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8D1A47F-3102-29EC-50A7-FDA0A6D9D0E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487" y="4250075"/>
            <a:ext cx="2880000" cy="162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C295DFA-FA9B-F507-80E3-D5873F6AED0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90" y="4245815"/>
            <a:ext cx="2880000" cy="1620000"/>
          </a:xfrm>
          <a:prstGeom prst="rect">
            <a:avLst/>
          </a:prstGeom>
        </p:spPr>
      </p:pic>
      <p:sp>
        <p:nvSpPr>
          <p:cNvPr id="13" name="文本框 29">
            <a:extLst>
              <a:ext uri="{FF2B5EF4-FFF2-40B4-BE49-F238E27FC236}">
                <a16:creationId xmlns:a16="http://schemas.microsoft.com/office/drawing/2014/main" id="{644A61D7-DF77-B4DE-51A6-377A8B428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853" y="5905781"/>
            <a:ext cx="2023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zh-CN" alt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多球员战术</a:t>
            </a:r>
          </a:p>
        </p:txBody>
      </p:sp>
      <p:sp>
        <p:nvSpPr>
          <p:cNvPr id="16" name="文本框 29">
            <a:extLst>
              <a:ext uri="{FF2B5EF4-FFF2-40B4-BE49-F238E27FC236}">
                <a16:creationId xmlns:a16="http://schemas.microsoft.com/office/drawing/2014/main" id="{9FFA7F86-E0C5-0E6E-3FA1-5E2B59542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047" y="5924143"/>
            <a:ext cx="2023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zh-CN" alt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球员号识别</a:t>
            </a:r>
          </a:p>
        </p:txBody>
      </p:sp>
      <p:cxnSp>
        <p:nvCxnSpPr>
          <p:cNvPr id="20" name="直线箭头连接符 19">
            <a:extLst>
              <a:ext uri="{FF2B5EF4-FFF2-40B4-BE49-F238E27FC236}">
                <a16:creationId xmlns:a16="http://schemas.microsoft.com/office/drawing/2014/main" id="{B67AEA89-D5B0-9959-CFC7-206CF685EDE7}"/>
              </a:ext>
            </a:extLst>
          </p:cNvPr>
          <p:cNvCxnSpPr>
            <a:cxnSpLocks/>
            <a:stCxn id="39" idx="2"/>
          </p:cNvCxnSpPr>
          <p:nvPr/>
        </p:nvCxnSpPr>
        <p:spPr>
          <a:xfrm>
            <a:off x="5743463" y="3464341"/>
            <a:ext cx="2234" cy="310705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9">
            <a:extLst>
              <a:ext uri="{FF2B5EF4-FFF2-40B4-BE49-F238E27FC236}">
                <a16:creationId xmlns:a16="http://schemas.microsoft.com/office/drawing/2014/main" id="{A2A7A8F3-913E-9345-F89B-70F7C0B2C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283" y="3770383"/>
            <a:ext cx="33285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en-US" altLang="zh-CN" sz="2000" dirty="0" err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PaddleSports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运动视频分析：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6514157-8B64-0B3B-70DF-B7485B6EE9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F9FB9B5-8D0A-960F-7DEE-7CEB3D441D1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6143F35-D8AB-4F3D-D450-F1E0F7A5A6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20A85B9-D256-65DC-8CFA-FB7B893421C3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53467B9-E0B1-47BB-1CAC-A8DD25CAD67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1" name="AutoShape 13">
            <a:extLst>
              <a:ext uri="{FF2B5EF4-FFF2-40B4-BE49-F238E27FC236}">
                <a16:creationId xmlns:a16="http://schemas.microsoft.com/office/drawing/2014/main" id="{7DCDE827-4198-7F33-630E-7F0D4D373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0465" y="1503609"/>
            <a:ext cx="1854567" cy="684942"/>
          </a:xfrm>
          <a:prstGeom prst="roundRect">
            <a:avLst>
              <a:gd name="adj" fmla="val 1686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文心一言智能体</a:t>
            </a:r>
          </a:p>
        </p:txBody>
      </p:sp>
      <p:sp>
        <p:nvSpPr>
          <p:cNvPr id="35" name="AutoShape 13">
            <a:extLst>
              <a:ext uri="{FF2B5EF4-FFF2-40B4-BE49-F238E27FC236}">
                <a16:creationId xmlns:a16="http://schemas.microsoft.com/office/drawing/2014/main" id="{5475E72E-251E-70DB-C24F-F99FC661C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6707" y="1503609"/>
            <a:ext cx="1854567" cy="684942"/>
          </a:xfrm>
          <a:prstGeom prst="roundRect">
            <a:avLst>
              <a:gd name="adj" fmla="val 1353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比赛解说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箭头: 右 53">
            <a:extLst>
              <a:ext uri="{FF2B5EF4-FFF2-40B4-BE49-F238E27FC236}">
                <a16:creationId xmlns:a16="http://schemas.microsoft.com/office/drawing/2014/main" id="{9F6CE8A5-05AC-9369-B4B0-83D1F24EE968}"/>
              </a:ext>
            </a:extLst>
          </p:cNvPr>
          <p:cNvSpPr/>
          <p:nvPr/>
        </p:nvSpPr>
        <p:spPr>
          <a:xfrm>
            <a:off x="4504652" y="1767848"/>
            <a:ext cx="2391098" cy="17322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19AFA47-6B85-157E-9294-5554DD7EBA27}"/>
              </a:ext>
            </a:extLst>
          </p:cNvPr>
          <p:cNvSpPr txBox="1"/>
          <p:nvPr/>
        </p:nvSpPr>
        <p:spPr>
          <a:xfrm>
            <a:off x="4076201" y="2129125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Step2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：工作流分析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D38BC70-0056-4E68-7622-32A4423C99C9}"/>
              </a:ext>
            </a:extLst>
          </p:cNvPr>
          <p:cNvSpPr txBox="1"/>
          <p:nvPr/>
        </p:nvSpPr>
        <p:spPr>
          <a:xfrm>
            <a:off x="4800138" y="1421262"/>
            <a:ext cx="213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Step3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：智能体分析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箭头: 直角上 1">
            <a:extLst>
              <a:ext uri="{FF2B5EF4-FFF2-40B4-BE49-F238E27FC236}">
                <a16:creationId xmlns:a16="http://schemas.microsoft.com/office/drawing/2014/main" id="{DA2E8380-3171-4981-8F40-DA645ACACF4C}"/>
              </a:ext>
            </a:extLst>
          </p:cNvPr>
          <p:cNvSpPr/>
          <p:nvPr/>
        </p:nvSpPr>
        <p:spPr>
          <a:xfrm rot="5400000" flipH="1">
            <a:off x="1402437" y="1474811"/>
            <a:ext cx="769115" cy="1241851"/>
          </a:xfrm>
          <a:prstGeom prst="bentUpArrow">
            <a:avLst>
              <a:gd name="adj1" fmla="val 13100"/>
              <a:gd name="adj2" fmla="val 15617"/>
              <a:gd name="adj3" fmla="val 21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49DC5B5-2638-4B63-A3D8-B2E0FE82E91A}"/>
              </a:ext>
            </a:extLst>
          </p:cNvPr>
          <p:cNvSpPr/>
          <p:nvPr/>
        </p:nvSpPr>
        <p:spPr>
          <a:xfrm>
            <a:off x="2759201" y="2559761"/>
            <a:ext cx="1744930" cy="912381"/>
          </a:xfrm>
          <a:prstGeom prst="roundRect">
            <a:avLst>
              <a:gd name="adj" fmla="val 1115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CF70669-ECE6-5B75-8BD6-A46A061535E5}"/>
              </a:ext>
            </a:extLst>
          </p:cNvPr>
          <p:cNvSpPr txBox="1"/>
          <p:nvPr/>
        </p:nvSpPr>
        <p:spPr>
          <a:xfrm>
            <a:off x="273652" y="1394083"/>
            <a:ext cx="18982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Step1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：用户交互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EA3BDF4-4F29-C002-E9AF-CD1C2861D0C7}"/>
              </a:ext>
            </a:extLst>
          </p:cNvPr>
          <p:cNvSpPr/>
          <p:nvPr/>
        </p:nvSpPr>
        <p:spPr>
          <a:xfrm>
            <a:off x="2641409" y="2569182"/>
            <a:ext cx="1992008" cy="4363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视频下载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8268157-D1D2-9060-47EE-D527365C05D4}"/>
              </a:ext>
            </a:extLst>
          </p:cNvPr>
          <p:cNvGrpSpPr/>
          <p:nvPr/>
        </p:nvGrpSpPr>
        <p:grpSpPr>
          <a:xfrm>
            <a:off x="3302865" y="3029111"/>
            <a:ext cx="649537" cy="379786"/>
            <a:chOff x="3630329" y="5726367"/>
            <a:chExt cx="649537" cy="379786"/>
          </a:xfrm>
        </p:grpSpPr>
        <p:sp>
          <p:nvSpPr>
            <p:cNvPr id="46" name="AutoShape 46">
              <a:extLst>
                <a:ext uri="{FF2B5EF4-FFF2-40B4-BE49-F238E27FC236}">
                  <a16:creationId xmlns:a16="http://schemas.microsoft.com/office/drawing/2014/main" id="{7E8C0FB8-BBB4-DDA8-16CD-BCAFC47D8BF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30329" y="5743147"/>
              <a:ext cx="649537" cy="363006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3028D9DD-4F3D-FA33-6983-05FBA2A8DF12}"/>
                </a:ext>
              </a:extLst>
            </p:cNvPr>
            <p:cNvSpPr/>
            <p:nvPr/>
          </p:nvSpPr>
          <p:spPr>
            <a:xfrm>
              <a:off x="3630329" y="5726367"/>
              <a:ext cx="6495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耗时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E87E7FD-A782-4E3E-B45C-EC3CE86FF28B}"/>
              </a:ext>
            </a:extLst>
          </p:cNvPr>
          <p:cNvGrpSpPr/>
          <p:nvPr/>
        </p:nvGrpSpPr>
        <p:grpSpPr>
          <a:xfrm>
            <a:off x="4788167" y="2551960"/>
            <a:ext cx="1992008" cy="912381"/>
            <a:chOff x="4604371" y="2551960"/>
            <a:chExt cx="1992008" cy="912381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34D5A7FC-C7EE-4403-A291-E941418FCF21}"/>
                </a:ext>
              </a:extLst>
            </p:cNvPr>
            <p:cNvSpPr/>
            <p:nvPr/>
          </p:nvSpPr>
          <p:spPr>
            <a:xfrm>
              <a:off x="4882147" y="2551960"/>
              <a:ext cx="1355040" cy="912381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3FEED7D3-8340-0264-49CA-C1E3D460200C}"/>
                </a:ext>
              </a:extLst>
            </p:cNvPr>
            <p:cNvSpPr/>
            <p:nvPr/>
          </p:nvSpPr>
          <p:spPr>
            <a:xfrm>
              <a:off x="4604371" y="2557362"/>
              <a:ext cx="1992008" cy="45687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视频分析</a:t>
              </a:r>
              <a:endPara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6C6789F-EA4B-A256-EBD0-0970E10D91D9}"/>
                </a:ext>
              </a:extLst>
            </p:cNvPr>
            <p:cNvGrpSpPr/>
            <p:nvPr/>
          </p:nvGrpSpPr>
          <p:grpSpPr>
            <a:xfrm>
              <a:off x="5223881" y="3019250"/>
              <a:ext cx="701263" cy="369333"/>
              <a:chOff x="3578603" y="5726367"/>
              <a:chExt cx="701263" cy="369333"/>
            </a:xfrm>
          </p:grpSpPr>
          <p:sp>
            <p:nvSpPr>
              <p:cNvPr id="52" name="AutoShape 46">
                <a:extLst>
                  <a:ext uri="{FF2B5EF4-FFF2-40B4-BE49-F238E27FC236}">
                    <a16:creationId xmlns:a16="http://schemas.microsoft.com/office/drawing/2014/main" id="{DCB992FD-E398-CDAA-B731-27B0982EAD5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78603" y="5732694"/>
                <a:ext cx="649537" cy="363006"/>
              </a:xfrm>
              <a:prstGeom prst="roundRect">
                <a:avLst>
                  <a:gd name="adj" fmla="val 16568"/>
                </a:avLst>
              </a:prstGeom>
              <a:solidFill>
                <a:srgbClr val="FFFEAC"/>
              </a:solidFill>
              <a:ln>
                <a:noFill/>
              </a:ln>
              <a:effectLst>
                <a:prstShdw prst="shdw17" dist="17961" dir="2700000">
                  <a:srgbClr val="7A9999"/>
                </a:prst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9BBB6A1D-4AF2-0A23-DC90-AD0F6ABCC2CB}"/>
                  </a:ext>
                </a:extLst>
              </p:cNvPr>
              <p:cNvSpPr/>
              <p:nvPr/>
            </p:nvSpPr>
            <p:spPr>
              <a:xfrm>
                <a:off x="3630329" y="5726367"/>
                <a:ext cx="64953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耗时</a:t>
                </a:r>
                <a:endParaRPr lang="zh-CN" altLang="en-US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3B3F17F-1AC4-4659-8DF2-4B0B0A06EC3A}"/>
              </a:ext>
            </a:extLst>
          </p:cNvPr>
          <p:cNvGrpSpPr/>
          <p:nvPr/>
        </p:nvGrpSpPr>
        <p:grpSpPr>
          <a:xfrm>
            <a:off x="6964031" y="2521157"/>
            <a:ext cx="1744930" cy="912381"/>
            <a:chOff x="6727324" y="2521157"/>
            <a:chExt cx="1744930" cy="912381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6B83958B-A04A-443E-8BCE-4C28D7906A70}"/>
                </a:ext>
              </a:extLst>
            </p:cNvPr>
            <p:cNvSpPr/>
            <p:nvPr/>
          </p:nvSpPr>
          <p:spPr>
            <a:xfrm>
              <a:off x="6727324" y="2521157"/>
              <a:ext cx="1744930" cy="912381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29C8939-17FB-0310-D790-7ADBEED5CF86}"/>
                </a:ext>
              </a:extLst>
            </p:cNvPr>
            <p:cNvSpPr/>
            <p:nvPr/>
          </p:nvSpPr>
          <p:spPr>
            <a:xfrm>
              <a:off x="6809211" y="2699041"/>
              <a:ext cx="1538674" cy="5220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3.</a:t>
              </a: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结果返回</a:t>
              </a:r>
            </a:p>
          </p:txBody>
        </p:sp>
      </p:grpSp>
      <p:sp>
        <p:nvSpPr>
          <p:cNvPr id="11" name="箭头: 右 10">
            <a:extLst>
              <a:ext uri="{FF2B5EF4-FFF2-40B4-BE49-F238E27FC236}">
                <a16:creationId xmlns:a16="http://schemas.microsoft.com/office/drawing/2014/main" id="{CEB7ABDC-A148-4564-AD45-CF0C5BE30EAB}"/>
              </a:ext>
            </a:extLst>
          </p:cNvPr>
          <p:cNvSpPr/>
          <p:nvPr/>
        </p:nvSpPr>
        <p:spPr>
          <a:xfrm rot="5400000">
            <a:off x="3340432" y="2267431"/>
            <a:ext cx="343400" cy="187524"/>
          </a:xfrm>
          <a:prstGeom prst="rightArrow">
            <a:avLst>
              <a:gd name="adj1" fmla="val 44687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D9AD56-BA3C-AF7D-9FF7-B2BDC4DD8939}"/>
              </a:ext>
            </a:extLst>
          </p:cNvPr>
          <p:cNvSpPr txBox="1"/>
          <p:nvPr/>
        </p:nvSpPr>
        <p:spPr>
          <a:xfrm>
            <a:off x="3585835" y="3828874"/>
            <a:ext cx="45975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www.github.com/PaddlePaddle/PaddleSports</a:t>
            </a:r>
            <a:endParaRPr lang="zh-CN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1BCDA6B-A2DE-54EB-67F5-7A4C39B1437F}"/>
              </a:ext>
            </a:extLst>
          </p:cNvPr>
          <p:cNvCxnSpPr/>
          <p:nvPr/>
        </p:nvCxnSpPr>
        <p:spPr>
          <a:xfrm>
            <a:off x="4504131" y="3045891"/>
            <a:ext cx="5618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98998EE3-0CA4-7E0E-3F34-B8794E81A69A}"/>
              </a:ext>
            </a:extLst>
          </p:cNvPr>
          <p:cNvCxnSpPr>
            <a:cxnSpLocks/>
          </p:cNvCxnSpPr>
          <p:nvPr/>
        </p:nvCxnSpPr>
        <p:spPr>
          <a:xfrm>
            <a:off x="6402219" y="3005539"/>
            <a:ext cx="561812" cy="8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42341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9888C-A45F-2A4C-64CF-7084D3A26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13">
            <a:extLst>
              <a:ext uri="{FF2B5EF4-FFF2-40B4-BE49-F238E27FC236}">
                <a16:creationId xmlns:a16="http://schemas.microsoft.com/office/drawing/2014/main" id="{A916CF76-ED16-4A55-8285-99842201F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8599" y="1594928"/>
            <a:ext cx="2578315" cy="2626144"/>
          </a:xfrm>
          <a:prstGeom prst="roundRect">
            <a:avLst>
              <a:gd name="adj" fmla="val 646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AutoShape 13">
            <a:extLst>
              <a:ext uri="{FF2B5EF4-FFF2-40B4-BE49-F238E27FC236}">
                <a16:creationId xmlns:a16="http://schemas.microsoft.com/office/drawing/2014/main" id="{5CD99140-EB9C-407C-B351-38EB6EA20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9233" y="1561674"/>
            <a:ext cx="2578315" cy="2659398"/>
          </a:xfrm>
          <a:prstGeom prst="roundRect">
            <a:avLst>
              <a:gd name="adj" fmla="val 646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AutoShape 13">
            <a:extLst>
              <a:ext uri="{FF2B5EF4-FFF2-40B4-BE49-F238E27FC236}">
                <a16:creationId xmlns:a16="http://schemas.microsoft.com/office/drawing/2014/main" id="{695A0CA0-F711-4D03-B390-CF3C796F8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657" y="1561674"/>
            <a:ext cx="2512919" cy="2659398"/>
          </a:xfrm>
          <a:prstGeom prst="roundRect">
            <a:avLst>
              <a:gd name="adj" fmla="val 646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29">
            <a:extLst>
              <a:ext uri="{FF2B5EF4-FFF2-40B4-BE49-F238E27FC236}">
                <a16:creationId xmlns:a16="http://schemas.microsoft.com/office/drawing/2014/main" id="{A494943C-8066-17D4-B8B6-D9C4E7AD3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7" y="938211"/>
            <a:ext cx="3226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目前工作的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不足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DB7E9F2A-B7B0-FC6F-E5F4-1ED37BACCE1A}"/>
              </a:ext>
            </a:extLst>
          </p:cNvPr>
          <p:cNvCxnSpPr>
            <a:cxnSpLocks/>
          </p:cNvCxnSpPr>
          <p:nvPr/>
        </p:nvCxnSpPr>
        <p:spPr>
          <a:xfrm>
            <a:off x="532310" y="3580785"/>
            <a:ext cx="2146668" cy="46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AA349A2A-71AB-5151-5FC2-07EBB2EE1A79}"/>
              </a:ext>
            </a:extLst>
          </p:cNvPr>
          <p:cNvCxnSpPr>
            <a:cxnSpLocks/>
          </p:cNvCxnSpPr>
          <p:nvPr/>
        </p:nvCxnSpPr>
        <p:spPr>
          <a:xfrm flipV="1">
            <a:off x="541546" y="1733512"/>
            <a:ext cx="0" cy="18426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46">
            <a:extLst>
              <a:ext uri="{FF2B5EF4-FFF2-40B4-BE49-F238E27FC236}">
                <a16:creationId xmlns:a16="http://schemas.microsoft.com/office/drawing/2014/main" id="{9B42184F-BE77-E446-520B-B3F29A3D3D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37997" y="3740500"/>
            <a:ext cx="840981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解说信息</a:t>
            </a:r>
          </a:p>
        </p:txBody>
      </p:sp>
      <p:sp>
        <p:nvSpPr>
          <p:cNvPr id="31" name="AutoShape 46">
            <a:extLst>
              <a:ext uri="{FF2B5EF4-FFF2-40B4-BE49-F238E27FC236}">
                <a16:creationId xmlns:a16="http://schemas.microsoft.com/office/drawing/2014/main" id="{0A4A9486-05B6-E1F3-EA2B-D8844C2D3F9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8806" y="1695918"/>
            <a:ext cx="840980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用户体验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FA85D6-15B0-8A4A-AF41-4B3CE0A3F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638B80-DE53-451F-EC45-6935EE77E2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6F489F-352F-FEAF-1954-D9D35905BC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DC61263-68C8-CF92-D15A-40160B3E449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1CE914E-7CC0-7959-EBDA-4515668463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A5F75F2-6BE0-1EC4-B7FE-31C62A9EFABF}"/>
              </a:ext>
            </a:extLst>
          </p:cNvPr>
          <p:cNvSpPr/>
          <p:nvPr/>
        </p:nvSpPr>
        <p:spPr>
          <a:xfrm>
            <a:off x="541648" y="2358836"/>
            <a:ext cx="1927952" cy="1222872"/>
          </a:xfrm>
          <a:custGeom>
            <a:avLst/>
            <a:gdLst>
              <a:gd name="connsiteX0" fmla="*/ 0 w 1927952"/>
              <a:gd name="connsiteY0" fmla="*/ 1222872 h 1222872"/>
              <a:gd name="connsiteX1" fmla="*/ 627962 w 1927952"/>
              <a:gd name="connsiteY1" fmla="*/ 627961 h 1222872"/>
              <a:gd name="connsiteX2" fmla="*/ 1288974 w 1927952"/>
              <a:gd name="connsiteY2" fmla="*/ 176270 h 1222872"/>
              <a:gd name="connsiteX3" fmla="*/ 1927952 w 1927952"/>
              <a:gd name="connsiteY3" fmla="*/ 0 h 12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7952" h="1222872">
                <a:moveTo>
                  <a:pt x="0" y="1222872"/>
                </a:moveTo>
                <a:cubicBezTo>
                  <a:pt x="206566" y="1012633"/>
                  <a:pt x="413133" y="802395"/>
                  <a:pt x="627962" y="627961"/>
                </a:cubicBezTo>
                <a:cubicBezTo>
                  <a:pt x="842791" y="453527"/>
                  <a:pt x="1072309" y="280930"/>
                  <a:pt x="1288974" y="176270"/>
                </a:cubicBezTo>
                <a:cubicBezTo>
                  <a:pt x="1505639" y="71610"/>
                  <a:pt x="1716795" y="35805"/>
                  <a:pt x="1927952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DB77A1F7-D2D0-2EBB-627F-390AA627FDE8}"/>
              </a:ext>
            </a:extLst>
          </p:cNvPr>
          <p:cNvCxnSpPr>
            <a:cxnSpLocks/>
          </p:cNvCxnSpPr>
          <p:nvPr/>
        </p:nvCxnSpPr>
        <p:spPr>
          <a:xfrm>
            <a:off x="6480092" y="3620360"/>
            <a:ext cx="2146668" cy="46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9438551-4E90-C6D2-45D3-36743883D276}"/>
              </a:ext>
            </a:extLst>
          </p:cNvPr>
          <p:cNvCxnSpPr>
            <a:cxnSpLocks/>
          </p:cNvCxnSpPr>
          <p:nvPr/>
        </p:nvCxnSpPr>
        <p:spPr>
          <a:xfrm flipV="1">
            <a:off x="6481708" y="1773087"/>
            <a:ext cx="0" cy="18426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46">
            <a:extLst>
              <a:ext uri="{FF2B5EF4-FFF2-40B4-BE49-F238E27FC236}">
                <a16:creationId xmlns:a16="http://schemas.microsoft.com/office/drawing/2014/main" id="{22A2E66D-CB38-1EF2-A247-4E612C30AC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798171" y="3747071"/>
            <a:ext cx="840981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解说信息</a:t>
            </a:r>
          </a:p>
        </p:txBody>
      </p:sp>
      <p:sp>
        <p:nvSpPr>
          <p:cNvPr id="14" name="AutoShape 46">
            <a:extLst>
              <a:ext uri="{FF2B5EF4-FFF2-40B4-BE49-F238E27FC236}">
                <a16:creationId xmlns:a16="http://schemas.microsoft.com/office/drawing/2014/main" id="{D721B408-5E7C-2B94-2B08-E2D764CAA42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76903" y="1654948"/>
            <a:ext cx="840980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解说时间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D2141B8-385C-69C8-C350-039687C02FC5}"/>
              </a:ext>
            </a:extLst>
          </p:cNvPr>
          <p:cNvSpPr/>
          <p:nvPr/>
        </p:nvSpPr>
        <p:spPr>
          <a:xfrm>
            <a:off x="6481810" y="2390791"/>
            <a:ext cx="1927952" cy="1222872"/>
          </a:xfrm>
          <a:custGeom>
            <a:avLst/>
            <a:gdLst>
              <a:gd name="connsiteX0" fmla="*/ 0 w 1927952"/>
              <a:gd name="connsiteY0" fmla="*/ 1222872 h 1222872"/>
              <a:gd name="connsiteX1" fmla="*/ 627962 w 1927952"/>
              <a:gd name="connsiteY1" fmla="*/ 627961 h 1222872"/>
              <a:gd name="connsiteX2" fmla="*/ 1288974 w 1927952"/>
              <a:gd name="connsiteY2" fmla="*/ 176270 h 1222872"/>
              <a:gd name="connsiteX3" fmla="*/ 1927952 w 1927952"/>
              <a:gd name="connsiteY3" fmla="*/ 0 h 12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7952" h="1222872">
                <a:moveTo>
                  <a:pt x="0" y="1222872"/>
                </a:moveTo>
                <a:cubicBezTo>
                  <a:pt x="206566" y="1012633"/>
                  <a:pt x="413133" y="802395"/>
                  <a:pt x="627962" y="627961"/>
                </a:cubicBezTo>
                <a:cubicBezTo>
                  <a:pt x="842791" y="453527"/>
                  <a:pt x="1072309" y="280930"/>
                  <a:pt x="1288974" y="176270"/>
                </a:cubicBezTo>
                <a:cubicBezTo>
                  <a:pt x="1505639" y="71610"/>
                  <a:pt x="1716795" y="35805"/>
                  <a:pt x="1927952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ECA3D52A-55D0-B9E6-B6C4-EDBBE56331E5}"/>
              </a:ext>
            </a:extLst>
          </p:cNvPr>
          <p:cNvCxnSpPr>
            <a:cxnSpLocks/>
          </p:cNvCxnSpPr>
          <p:nvPr/>
        </p:nvCxnSpPr>
        <p:spPr>
          <a:xfrm>
            <a:off x="3408709" y="3587179"/>
            <a:ext cx="2146668" cy="46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8F9A0252-DE20-1E4A-4C0E-A026CE95849E}"/>
              </a:ext>
            </a:extLst>
          </p:cNvPr>
          <p:cNvCxnSpPr>
            <a:cxnSpLocks/>
          </p:cNvCxnSpPr>
          <p:nvPr/>
        </p:nvCxnSpPr>
        <p:spPr>
          <a:xfrm flipV="1">
            <a:off x="3410325" y="1739906"/>
            <a:ext cx="0" cy="18426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utoShape 46">
            <a:extLst>
              <a:ext uri="{FF2B5EF4-FFF2-40B4-BE49-F238E27FC236}">
                <a16:creationId xmlns:a16="http://schemas.microsoft.com/office/drawing/2014/main" id="{4D9D812C-D651-597E-F198-3BAD82CF4019}"/>
              </a:ext>
            </a:extLst>
          </p:cNvPr>
          <p:cNvSpPr>
            <a:spLocks noChangeArrowheads="1"/>
          </p:cNvSpPr>
          <p:nvPr/>
        </p:nvSpPr>
        <p:spPr bwMode="gray">
          <a:xfrm>
            <a:off x="4714396" y="3747071"/>
            <a:ext cx="840981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解说时间</a:t>
            </a:r>
          </a:p>
        </p:txBody>
      </p:sp>
      <p:sp>
        <p:nvSpPr>
          <p:cNvPr id="20" name="AutoShape 46">
            <a:extLst>
              <a:ext uri="{FF2B5EF4-FFF2-40B4-BE49-F238E27FC236}">
                <a16:creationId xmlns:a16="http://schemas.microsoft.com/office/drawing/2014/main" id="{2452D434-DA82-3E24-F25B-C8C9F2217B37}"/>
              </a:ext>
            </a:extLst>
          </p:cNvPr>
          <p:cNvSpPr>
            <a:spLocks noChangeArrowheads="1"/>
          </p:cNvSpPr>
          <p:nvPr/>
        </p:nvSpPr>
        <p:spPr bwMode="gray">
          <a:xfrm>
            <a:off x="3641063" y="1663277"/>
            <a:ext cx="840980" cy="372365"/>
          </a:xfrm>
          <a:prstGeom prst="roundRect">
            <a:avLst>
              <a:gd name="adj" fmla="val 4722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用户体验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0F3CCF7-82D9-C385-65A7-735169D788DD}"/>
              </a:ext>
            </a:extLst>
          </p:cNvPr>
          <p:cNvSpPr/>
          <p:nvPr/>
        </p:nvSpPr>
        <p:spPr>
          <a:xfrm flipH="1">
            <a:off x="3425463" y="2357610"/>
            <a:ext cx="1912905" cy="1222872"/>
          </a:xfrm>
          <a:custGeom>
            <a:avLst/>
            <a:gdLst>
              <a:gd name="connsiteX0" fmla="*/ 0 w 1927952"/>
              <a:gd name="connsiteY0" fmla="*/ 1222872 h 1222872"/>
              <a:gd name="connsiteX1" fmla="*/ 627962 w 1927952"/>
              <a:gd name="connsiteY1" fmla="*/ 627961 h 1222872"/>
              <a:gd name="connsiteX2" fmla="*/ 1288974 w 1927952"/>
              <a:gd name="connsiteY2" fmla="*/ 176270 h 1222872"/>
              <a:gd name="connsiteX3" fmla="*/ 1927952 w 1927952"/>
              <a:gd name="connsiteY3" fmla="*/ 0 h 12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7952" h="1222872">
                <a:moveTo>
                  <a:pt x="0" y="1222872"/>
                </a:moveTo>
                <a:cubicBezTo>
                  <a:pt x="206566" y="1012633"/>
                  <a:pt x="413133" y="802395"/>
                  <a:pt x="627962" y="627961"/>
                </a:cubicBezTo>
                <a:cubicBezTo>
                  <a:pt x="842791" y="453527"/>
                  <a:pt x="1072309" y="280930"/>
                  <a:pt x="1288974" y="176270"/>
                </a:cubicBezTo>
                <a:cubicBezTo>
                  <a:pt x="1505639" y="71610"/>
                  <a:pt x="1716795" y="35805"/>
                  <a:pt x="1927952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138659E-0E5D-F5BF-444D-82A30A0C3614}"/>
              </a:ext>
            </a:extLst>
          </p:cNvPr>
          <p:cNvSpPr/>
          <p:nvPr/>
        </p:nvSpPr>
        <p:spPr>
          <a:xfrm>
            <a:off x="236219" y="1466127"/>
            <a:ext cx="5765747" cy="2886137"/>
          </a:xfrm>
          <a:prstGeom prst="roundRect">
            <a:avLst>
              <a:gd name="adj" fmla="val 554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8">
            <a:extLst>
              <a:ext uri="{FF2B5EF4-FFF2-40B4-BE49-F238E27FC236}">
                <a16:creationId xmlns:a16="http://schemas.microsoft.com/office/drawing/2014/main" id="{0BBE1CC3-D3B0-BEEB-4F04-CF1CB02FCDA1}"/>
              </a:ext>
            </a:extLst>
          </p:cNvPr>
          <p:cNvSpPr/>
          <p:nvPr/>
        </p:nvSpPr>
        <p:spPr>
          <a:xfrm>
            <a:off x="1712067" y="3683012"/>
            <a:ext cx="3988240" cy="489121"/>
          </a:xfrm>
          <a:prstGeom prst="roundRect">
            <a:avLst>
              <a:gd name="adj" fmla="val 2456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右 28">
            <a:extLst>
              <a:ext uri="{FF2B5EF4-FFF2-40B4-BE49-F238E27FC236}">
                <a16:creationId xmlns:a16="http://schemas.microsoft.com/office/drawing/2014/main" id="{A1CF96B3-6C33-B974-43AD-A6A15941BAB8}"/>
              </a:ext>
            </a:extLst>
          </p:cNvPr>
          <p:cNvSpPr/>
          <p:nvPr/>
        </p:nvSpPr>
        <p:spPr>
          <a:xfrm>
            <a:off x="5838937" y="3780990"/>
            <a:ext cx="516197" cy="276144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29">
            <a:extLst>
              <a:ext uri="{FF2B5EF4-FFF2-40B4-BE49-F238E27FC236}">
                <a16:creationId xmlns:a16="http://schemas.microsoft.com/office/drawing/2014/main" id="{72C122ED-6AF8-62D0-9163-242605880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360" y="5739788"/>
            <a:ext cx="5364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碎片化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优先减少解说时间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29">
            <a:extLst>
              <a:ext uri="{FF2B5EF4-FFF2-40B4-BE49-F238E27FC236}">
                <a16:creationId xmlns:a16="http://schemas.microsoft.com/office/drawing/2014/main" id="{E904A432-D76E-F5EB-4BE7-E4E1FF10A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4559" y="4779354"/>
            <a:ext cx="57112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用户体验要做解说效果和解说时间的折中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D400151-480F-F357-C27A-4A7C1DEA1269}"/>
              </a:ext>
            </a:extLst>
          </p:cNvPr>
          <p:cNvGrpSpPr/>
          <p:nvPr/>
        </p:nvGrpSpPr>
        <p:grpSpPr>
          <a:xfrm>
            <a:off x="3073429" y="6207079"/>
            <a:ext cx="2817228" cy="400110"/>
            <a:chOff x="3354413" y="4546833"/>
            <a:chExt cx="2817228" cy="400110"/>
          </a:xfrm>
        </p:grpSpPr>
        <p:sp>
          <p:nvSpPr>
            <p:cNvPr id="19" name="AutoShape 46">
              <a:extLst>
                <a:ext uri="{FF2B5EF4-FFF2-40B4-BE49-F238E27FC236}">
                  <a16:creationId xmlns:a16="http://schemas.microsoft.com/office/drawing/2014/main" id="{1083467E-C3AF-DBC0-9C16-9B2AED0C00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354413" y="4553160"/>
              <a:ext cx="2817227" cy="363006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B2EAF02-946D-B180-DDE0-FB6A162A0C72}"/>
                </a:ext>
              </a:extLst>
            </p:cNvPr>
            <p:cNvSpPr/>
            <p:nvPr/>
          </p:nvSpPr>
          <p:spPr>
            <a:xfrm>
              <a:off x="3406140" y="4546833"/>
              <a:ext cx="276550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要求构建</a:t>
              </a:r>
              <a:r>
                <a:rPr lang="zh-CN" altLang="en-US" sz="20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高效</a:t>
              </a:r>
              <a:r>
                <a:rPr lang="zh-CN" altLang="zh-CN" sz="2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0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智能体</a:t>
              </a:r>
              <a:endPara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箭头: 右 24">
            <a:extLst>
              <a:ext uri="{FF2B5EF4-FFF2-40B4-BE49-F238E27FC236}">
                <a16:creationId xmlns:a16="http://schemas.microsoft.com/office/drawing/2014/main" id="{11BCB33E-7936-2B1E-27F3-E0FA31BAE322}"/>
              </a:ext>
            </a:extLst>
          </p:cNvPr>
          <p:cNvSpPr/>
          <p:nvPr/>
        </p:nvSpPr>
        <p:spPr>
          <a:xfrm rot="5400000">
            <a:off x="4348780" y="4536294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箭头: 右 25">
            <a:extLst>
              <a:ext uri="{FF2B5EF4-FFF2-40B4-BE49-F238E27FC236}">
                <a16:creationId xmlns:a16="http://schemas.microsoft.com/office/drawing/2014/main" id="{FD254193-4CA1-02B4-9D03-A7A3A2F5763C}"/>
              </a:ext>
            </a:extLst>
          </p:cNvPr>
          <p:cNvSpPr/>
          <p:nvPr/>
        </p:nvSpPr>
        <p:spPr>
          <a:xfrm rot="5216956">
            <a:off x="4355364" y="5389422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4444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8BC0B-AB89-ACA3-FDD1-963144E12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AutoShape 13">
            <a:extLst>
              <a:ext uri="{FF2B5EF4-FFF2-40B4-BE49-F238E27FC236}">
                <a16:creationId xmlns:a16="http://schemas.microsoft.com/office/drawing/2014/main" id="{3AF0A657-3538-E041-BBF6-76B31AE3A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822" y="2224536"/>
            <a:ext cx="5562413" cy="1076792"/>
          </a:xfrm>
          <a:prstGeom prst="roundRect">
            <a:avLst>
              <a:gd name="adj" fmla="val 1753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83" name="AutoShape 13">
            <a:extLst>
              <a:ext uri="{FF2B5EF4-FFF2-40B4-BE49-F238E27FC236}">
                <a16:creationId xmlns:a16="http://schemas.microsoft.com/office/drawing/2014/main" id="{F64C82B8-7F93-EFFD-2B66-269BB0E4F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9388" y="3789739"/>
            <a:ext cx="5531992" cy="1076792"/>
          </a:xfrm>
          <a:prstGeom prst="roundRect">
            <a:avLst>
              <a:gd name="adj" fmla="val 13636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C2FDF08-3EBF-D964-3160-C7D3CC45EC5D}"/>
              </a:ext>
            </a:extLst>
          </p:cNvPr>
          <p:cNvSpPr/>
          <p:nvPr/>
        </p:nvSpPr>
        <p:spPr>
          <a:xfrm>
            <a:off x="1808382" y="3331231"/>
            <a:ext cx="1147300" cy="4141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比赛视频解说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BBFF8B3-E5E8-04BC-A600-C64167879EE2}"/>
              </a:ext>
            </a:extLst>
          </p:cNvPr>
          <p:cNvSpPr/>
          <p:nvPr/>
        </p:nvSpPr>
        <p:spPr>
          <a:xfrm>
            <a:off x="3257700" y="2544754"/>
            <a:ext cx="1379016" cy="4363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1.</a:t>
            </a:r>
            <a:r>
              <a:rPr lang="zh-CN" altLang="en-US">
                <a:solidFill>
                  <a:schemeClr val="tx1"/>
                </a:solidFill>
              </a:rPr>
              <a:t>视频下载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A009FF8-3A8E-0182-823C-E992435C623E}"/>
              </a:ext>
            </a:extLst>
          </p:cNvPr>
          <p:cNvSpPr/>
          <p:nvPr/>
        </p:nvSpPr>
        <p:spPr>
          <a:xfrm>
            <a:off x="4169261" y="2554844"/>
            <a:ext cx="1992008" cy="456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视频分析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374FB35-42EB-89A1-A8BA-1EFD9210F20D}"/>
              </a:ext>
            </a:extLst>
          </p:cNvPr>
          <p:cNvSpPr/>
          <p:nvPr/>
        </p:nvSpPr>
        <p:spPr>
          <a:xfrm>
            <a:off x="5606568" y="2515403"/>
            <a:ext cx="1953817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3.</a:t>
            </a:r>
            <a:r>
              <a:rPr lang="zh-CN" altLang="en-US">
                <a:solidFill>
                  <a:schemeClr val="tx1"/>
                </a:solidFill>
              </a:rPr>
              <a:t>分析结果存储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4CA5EE7-C746-BBF2-4763-E27809B52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87CC4AB-D9ED-1A60-D342-3782D824D36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2E2D5C6-C8A1-DD3F-4021-4ECAB1B6F1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1260F55-831C-3157-2DF2-15EAE6A4688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0E42A63-5424-8827-5847-3DDE1E5E31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CC87E2DE-74BA-C808-47BE-A6D34149260B}"/>
              </a:ext>
            </a:extLst>
          </p:cNvPr>
          <p:cNvSpPr/>
          <p:nvPr/>
        </p:nvSpPr>
        <p:spPr>
          <a:xfrm>
            <a:off x="7262706" y="2525796"/>
            <a:ext cx="1538674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4.</a:t>
            </a:r>
            <a:r>
              <a:rPr lang="zh-CN" altLang="en-US">
                <a:solidFill>
                  <a:schemeClr val="tx1"/>
                </a:solidFill>
              </a:rPr>
              <a:t>结果返回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EE83817-9F43-6C4C-A4B5-785957275730}"/>
              </a:ext>
            </a:extLst>
          </p:cNvPr>
          <p:cNvSpPr/>
          <p:nvPr/>
        </p:nvSpPr>
        <p:spPr>
          <a:xfrm>
            <a:off x="4262610" y="4118486"/>
            <a:ext cx="1953817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1.</a:t>
            </a:r>
            <a:r>
              <a:rPr lang="zh-CN" altLang="en-US">
                <a:solidFill>
                  <a:schemeClr val="tx1"/>
                </a:solidFill>
              </a:rPr>
              <a:t>查找存储结果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3315012-4BE7-93CB-B92C-86D6CC1CFDD6}"/>
              </a:ext>
            </a:extLst>
          </p:cNvPr>
          <p:cNvSpPr/>
          <p:nvPr/>
        </p:nvSpPr>
        <p:spPr>
          <a:xfrm>
            <a:off x="6348305" y="4128879"/>
            <a:ext cx="1538674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结果返回</a:t>
            </a:r>
          </a:p>
        </p:txBody>
      </p:sp>
      <p:sp>
        <p:nvSpPr>
          <p:cNvPr id="64" name="AutoShape 46">
            <a:extLst>
              <a:ext uri="{FF2B5EF4-FFF2-40B4-BE49-F238E27FC236}">
                <a16:creationId xmlns:a16="http://schemas.microsoft.com/office/drawing/2014/main" id="{309A6543-F5B2-13BE-810C-533A5B8BFE30}"/>
              </a:ext>
            </a:extLst>
          </p:cNvPr>
          <p:cNvSpPr>
            <a:spLocks noChangeArrowheads="1"/>
          </p:cNvSpPr>
          <p:nvPr/>
        </p:nvSpPr>
        <p:spPr bwMode="gray">
          <a:xfrm>
            <a:off x="4360392" y="2009493"/>
            <a:ext cx="3349983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Case1: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第一次分析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(&gt;2min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AutoShape 46">
            <a:extLst>
              <a:ext uri="{FF2B5EF4-FFF2-40B4-BE49-F238E27FC236}">
                <a16:creationId xmlns:a16="http://schemas.microsoft.com/office/drawing/2014/main" id="{49B8A5CC-AD03-D0C7-4BAB-81F6426FDAD7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04314" y="3620358"/>
            <a:ext cx="3156071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Case2: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再次分析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(&lt;10s)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箭头: 左弧形 71">
            <a:extLst>
              <a:ext uri="{FF2B5EF4-FFF2-40B4-BE49-F238E27FC236}">
                <a16:creationId xmlns:a16="http://schemas.microsoft.com/office/drawing/2014/main" id="{01A4CB1E-ED59-BC6D-7C8E-BD0EED3DA88A}"/>
              </a:ext>
            </a:extLst>
          </p:cNvPr>
          <p:cNvSpPr/>
          <p:nvPr/>
        </p:nvSpPr>
        <p:spPr>
          <a:xfrm>
            <a:off x="1183429" y="3220328"/>
            <a:ext cx="285750" cy="618502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箭头: 左弧形 72">
            <a:extLst>
              <a:ext uri="{FF2B5EF4-FFF2-40B4-BE49-F238E27FC236}">
                <a16:creationId xmlns:a16="http://schemas.microsoft.com/office/drawing/2014/main" id="{C3EE0AF6-1B46-8BCD-6E5F-6E5F0726FAFE}"/>
              </a:ext>
            </a:extLst>
          </p:cNvPr>
          <p:cNvSpPr/>
          <p:nvPr/>
        </p:nvSpPr>
        <p:spPr>
          <a:xfrm rot="10800000">
            <a:off x="1557290" y="3190886"/>
            <a:ext cx="285750" cy="618502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49520C6-24DA-38F5-4B19-7736029FB29B}"/>
              </a:ext>
            </a:extLst>
          </p:cNvPr>
          <p:cNvSpPr txBox="1"/>
          <p:nvPr/>
        </p:nvSpPr>
        <p:spPr>
          <a:xfrm>
            <a:off x="54717" y="3236010"/>
            <a:ext cx="1128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比赛视频地址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9" name="AutoShape 13">
            <a:extLst>
              <a:ext uri="{FF2B5EF4-FFF2-40B4-BE49-F238E27FC236}">
                <a16:creationId xmlns:a16="http://schemas.microsoft.com/office/drawing/2014/main" id="{B6753AB1-BDE4-0438-6933-32B064480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4" y="2265110"/>
            <a:ext cx="1854567" cy="784336"/>
          </a:xfrm>
          <a:prstGeom prst="roundRect">
            <a:avLst>
              <a:gd name="adj" fmla="val 2688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用户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81" name="AutoShape 13">
            <a:extLst>
              <a:ext uri="{FF2B5EF4-FFF2-40B4-BE49-F238E27FC236}">
                <a16:creationId xmlns:a16="http://schemas.microsoft.com/office/drawing/2014/main" id="{062A7F51-7A7C-6013-07E9-FA86C12E3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4" y="4068905"/>
            <a:ext cx="1854567" cy="784336"/>
          </a:xfrm>
          <a:prstGeom prst="roundRect">
            <a:avLst>
              <a:gd name="adj" fmla="val 2688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文心一言智能体</a:t>
            </a:r>
          </a:p>
          <a:p>
            <a:pPr algn="ctr"/>
            <a:r>
              <a:rPr lang="zh-CN" altLang="en-US">
                <a:solidFill>
                  <a:schemeClr val="tx1"/>
                </a:solidFill>
              </a:rPr>
              <a:t>能体</a:t>
            </a:r>
          </a:p>
        </p:txBody>
      </p:sp>
      <p:sp>
        <p:nvSpPr>
          <p:cNvPr id="87" name="左大括号 86">
            <a:extLst>
              <a:ext uri="{FF2B5EF4-FFF2-40B4-BE49-F238E27FC236}">
                <a16:creationId xmlns:a16="http://schemas.microsoft.com/office/drawing/2014/main" id="{F5898F5F-7817-AF6D-D6EE-7D69A451FD9B}"/>
              </a:ext>
            </a:extLst>
          </p:cNvPr>
          <p:cNvSpPr/>
          <p:nvPr/>
        </p:nvSpPr>
        <p:spPr>
          <a:xfrm>
            <a:off x="2917811" y="2516744"/>
            <a:ext cx="251838" cy="2063406"/>
          </a:xfrm>
          <a:prstGeom prst="leftBrace">
            <a:avLst>
              <a:gd name="adj1" fmla="val 37330"/>
              <a:gd name="adj2" fmla="val 50116"/>
            </a:avLst>
          </a:prstGeom>
          <a:ln w="317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29">
            <a:extLst>
              <a:ext uri="{FF2B5EF4-FFF2-40B4-BE49-F238E27FC236}">
                <a16:creationId xmlns:a16="http://schemas.microsoft.com/office/drawing/2014/main" id="{95B79057-7AA6-89A8-F0FF-56D3C1794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9" y="994363"/>
            <a:ext cx="9442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主动策略：智能体抓取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主动提供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→智能体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知识库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迭代</a:t>
            </a:r>
          </a:p>
        </p:txBody>
      </p:sp>
      <p:sp>
        <p:nvSpPr>
          <p:cNvPr id="93" name="文本框 29">
            <a:extLst>
              <a:ext uri="{FF2B5EF4-FFF2-40B4-BE49-F238E27FC236}">
                <a16:creationId xmlns:a16="http://schemas.microsoft.com/office/drawing/2014/main" id="{94FE6B20-828E-4BB6-31CE-ED2D49E7A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5745887"/>
            <a:ext cx="913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用户问题→知识匹配→返回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</a:p>
        </p:txBody>
      </p:sp>
    </p:spTree>
    <p:extLst>
      <p:ext uri="{BB962C8B-B14F-4D97-AF65-F5344CB8AC3E}">
        <p14:creationId xmlns:p14="http://schemas.microsoft.com/office/powerpoint/2010/main" val="357812067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ED357-762E-9B0D-EEA7-6396F06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AutoShape 13">
            <a:extLst>
              <a:ext uri="{FF2B5EF4-FFF2-40B4-BE49-F238E27FC236}">
                <a16:creationId xmlns:a16="http://schemas.microsoft.com/office/drawing/2014/main" id="{7E89D252-A259-F197-49F3-601F1CF1D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107" y="1436608"/>
            <a:ext cx="3848202" cy="5022248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9" name="AutoShape 13">
            <a:extLst>
              <a:ext uri="{FF2B5EF4-FFF2-40B4-BE49-F238E27FC236}">
                <a16:creationId xmlns:a16="http://schemas.microsoft.com/office/drawing/2014/main" id="{395950A1-2D0E-5E12-1E40-82AA04B59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58" y="1469876"/>
            <a:ext cx="4827037" cy="4988980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876E5BF-5FE0-855F-9B89-40F986BDD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16D4B0C-E034-C5B4-7C0C-F7CD13B909E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EACB736-D894-AA83-FB9B-AAD295F419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E3D3CA3-7FBB-67CA-B29B-29F93EE111B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77C0A92-0D47-19D9-DADC-4C6C0BBBE3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64" name="AutoShape 46">
            <a:extLst>
              <a:ext uri="{FF2B5EF4-FFF2-40B4-BE49-F238E27FC236}">
                <a16:creationId xmlns:a16="http://schemas.microsoft.com/office/drawing/2014/main" id="{3E43A8D6-380D-FC33-D2BF-EBFC20A9E09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432124" y="6021860"/>
            <a:ext cx="3274502" cy="356714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Case1: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第一次分析</a:t>
            </a: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(&gt;2min)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29">
            <a:extLst>
              <a:ext uri="{FF2B5EF4-FFF2-40B4-BE49-F238E27FC236}">
                <a16:creationId xmlns:a16="http://schemas.microsoft.com/office/drawing/2014/main" id="{97588FC9-4F96-21C5-5A43-E5FFE5FC5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9" y="994363"/>
            <a:ext cx="9442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52F7F4E-F044-F9D3-439C-AE1A359BA2E2}"/>
              </a:ext>
            </a:extLst>
          </p:cNvPr>
          <p:cNvGrpSpPr/>
          <p:nvPr/>
        </p:nvGrpSpPr>
        <p:grpSpPr>
          <a:xfrm>
            <a:off x="400464" y="3019880"/>
            <a:ext cx="1649385" cy="2753896"/>
            <a:chOff x="590241" y="3019880"/>
            <a:chExt cx="1649385" cy="2753896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DD1726B0-8DB4-1144-A2ED-AFAD6C565C0E}"/>
                </a:ext>
              </a:extLst>
            </p:cNvPr>
            <p:cNvSpPr/>
            <p:nvPr/>
          </p:nvSpPr>
          <p:spPr>
            <a:xfrm>
              <a:off x="590241" y="3019880"/>
              <a:ext cx="1633031" cy="2753896"/>
            </a:xfrm>
            <a:prstGeom prst="roundRect">
              <a:avLst>
                <a:gd name="adj" fmla="val 554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EA2A89F-E7CE-07B4-51B5-75647C5512DB}"/>
                </a:ext>
              </a:extLst>
            </p:cNvPr>
            <p:cNvSpPr txBox="1"/>
            <p:nvPr/>
          </p:nvSpPr>
          <p:spPr>
            <a:xfrm>
              <a:off x="621025" y="3088777"/>
              <a:ext cx="1618601" cy="261610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角色规范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思考规范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数据获取与处理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实时解说生成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解说内容优化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额外信息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异常处理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131400" lvl="1"/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回复规范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回复语气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引导用户互动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结束语设计</a:t>
              </a:r>
              <a:endParaRPr lang="en-US" altLang="zh-CN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0D9F113-72A2-5885-7AEE-5CB6134D4E75}"/>
              </a:ext>
            </a:extLst>
          </p:cNvPr>
          <p:cNvSpPr txBox="1"/>
          <p:nvPr/>
        </p:nvSpPr>
        <p:spPr>
          <a:xfrm>
            <a:off x="8149380" y="3262011"/>
            <a:ext cx="65325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</a:t>
            </a:r>
            <a:r>
              <a: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C4349A0-A7DD-89B6-E2A6-0808935993CF}"/>
              </a:ext>
            </a:extLst>
          </p:cNvPr>
          <p:cNvSpPr>
            <a:spLocks/>
          </p:cNvSpPr>
          <p:nvPr/>
        </p:nvSpPr>
        <p:spPr>
          <a:xfrm>
            <a:off x="304330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6942D77-DA73-4E19-5EF6-5573BA8F5308}"/>
              </a:ext>
            </a:extLst>
          </p:cNvPr>
          <p:cNvSpPr>
            <a:spLocks/>
          </p:cNvSpPr>
          <p:nvPr/>
        </p:nvSpPr>
        <p:spPr>
          <a:xfrm>
            <a:off x="3240103" y="59261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C369FEC-F3E0-7FCC-AC6F-DC0E26F47F0E}"/>
              </a:ext>
            </a:extLst>
          </p:cNvPr>
          <p:cNvSpPr>
            <a:spLocks/>
          </p:cNvSpPr>
          <p:nvPr/>
        </p:nvSpPr>
        <p:spPr>
          <a:xfrm>
            <a:off x="343176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AutoShape 46">
            <a:extLst>
              <a:ext uri="{FF2B5EF4-FFF2-40B4-BE49-F238E27FC236}">
                <a16:creationId xmlns:a16="http://schemas.microsoft.com/office/drawing/2014/main" id="{835B495C-0EB0-6D33-53E5-51CAAF9BE67A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14923" y="1521860"/>
            <a:ext cx="1770840" cy="424147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智能体构建</a:t>
            </a:r>
          </a:p>
        </p:txBody>
      </p:sp>
      <p:sp>
        <p:nvSpPr>
          <p:cNvPr id="44" name="对话气泡: 圆角矩形 43">
            <a:extLst>
              <a:ext uri="{FF2B5EF4-FFF2-40B4-BE49-F238E27FC236}">
                <a16:creationId xmlns:a16="http://schemas.microsoft.com/office/drawing/2014/main" id="{F76520BC-ADF6-0CFC-502A-444A223DA466}"/>
              </a:ext>
            </a:extLst>
          </p:cNvPr>
          <p:cNvSpPr/>
          <p:nvPr/>
        </p:nvSpPr>
        <p:spPr>
          <a:xfrm rot="5400000" flipV="1">
            <a:off x="7137196" y="2311215"/>
            <a:ext cx="277000" cy="1429444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7DDB34-98A0-840C-44F1-09F17A622129}"/>
              </a:ext>
            </a:extLst>
          </p:cNvPr>
          <p:cNvSpPr txBox="1"/>
          <p:nvPr/>
        </p:nvSpPr>
        <p:spPr>
          <a:xfrm flipH="1">
            <a:off x="6587281" y="2887436"/>
            <a:ext cx="1403136" cy="276999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足球比赛视频地址</a:t>
            </a:r>
            <a:endParaRPr lang="en-US" altLang="zh-CN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对话气泡: 圆角矩形 49">
            <a:extLst>
              <a:ext uri="{FF2B5EF4-FFF2-40B4-BE49-F238E27FC236}">
                <a16:creationId xmlns:a16="http://schemas.microsoft.com/office/drawing/2014/main" id="{C6810CF4-FDBE-6FED-BA96-B0FCC513DE3D}"/>
              </a:ext>
            </a:extLst>
          </p:cNvPr>
          <p:cNvSpPr/>
          <p:nvPr/>
        </p:nvSpPr>
        <p:spPr>
          <a:xfrm rot="5400000">
            <a:off x="6255622" y="2200088"/>
            <a:ext cx="646330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D189881-027A-3852-ACD5-21B096E5E0FD}"/>
              </a:ext>
            </a:extLst>
          </p:cNvPr>
          <p:cNvSpPr txBox="1"/>
          <p:nvPr/>
        </p:nvSpPr>
        <p:spPr>
          <a:xfrm>
            <a:off x="5215552" y="3240157"/>
            <a:ext cx="2726471" cy="64633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请您稍等片刻，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分钟后您可以查看我的解说。当然，如果您需要其他帮助，也请随时告诉我！</a:t>
            </a:r>
            <a:endParaRPr lang="en-US" altLang="zh-CN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对话气泡: 圆角矩形 55">
            <a:extLst>
              <a:ext uri="{FF2B5EF4-FFF2-40B4-BE49-F238E27FC236}">
                <a16:creationId xmlns:a16="http://schemas.microsoft.com/office/drawing/2014/main" id="{41870590-A953-5459-79F2-42F62A2B6B08}"/>
              </a:ext>
            </a:extLst>
          </p:cNvPr>
          <p:cNvSpPr/>
          <p:nvPr/>
        </p:nvSpPr>
        <p:spPr>
          <a:xfrm rot="5400000" flipV="1">
            <a:off x="7145392" y="3411234"/>
            <a:ext cx="277000" cy="1429444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1C81C88-2730-60DF-A675-5CCCEA24F112}"/>
              </a:ext>
            </a:extLst>
          </p:cNvPr>
          <p:cNvSpPr txBox="1"/>
          <p:nvPr/>
        </p:nvSpPr>
        <p:spPr>
          <a:xfrm flipH="1">
            <a:off x="6595477" y="3987455"/>
            <a:ext cx="1403136" cy="276999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足球比赛视频地址</a:t>
            </a:r>
            <a:endParaRPr lang="en-US" altLang="zh-CN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对话气泡: 圆角矩形 59">
            <a:extLst>
              <a:ext uri="{FF2B5EF4-FFF2-40B4-BE49-F238E27FC236}">
                <a16:creationId xmlns:a16="http://schemas.microsoft.com/office/drawing/2014/main" id="{9E70F12C-17D4-44C8-8CD3-69FB7F1023FB}"/>
              </a:ext>
            </a:extLst>
          </p:cNvPr>
          <p:cNvSpPr/>
          <p:nvPr/>
        </p:nvSpPr>
        <p:spPr>
          <a:xfrm rot="5400000">
            <a:off x="5886290" y="3669695"/>
            <a:ext cx="1384994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8358A43-2892-94D8-B3BE-A5B28825E3E3}"/>
              </a:ext>
            </a:extLst>
          </p:cNvPr>
          <p:cNvSpPr txBox="1"/>
          <p:nvPr/>
        </p:nvSpPr>
        <p:spPr>
          <a:xfrm>
            <a:off x="5215552" y="4340432"/>
            <a:ext cx="2726471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大家好，欢迎来到这场精彩的足球赛事解说！</a:t>
            </a:r>
          </a:p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‌比赛情况‌：两队球员都在场上积极拼抢，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•••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进球时刻‌：哎呀，遗憾啊，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•••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战术分析‌：两队都采用了稳健的战术，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•••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F553114-0CE6-DB8B-EAB5-8F1C4CECFBE3}"/>
              </a:ext>
            </a:extLst>
          </p:cNvPr>
          <p:cNvSpPr>
            <a:spLocks/>
          </p:cNvSpPr>
          <p:nvPr/>
        </p:nvSpPr>
        <p:spPr>
          <a:xfrm>
            <a:off x="6764575" y="581134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A159DEF3-EED0-054E-5DA2-BA2201588379}"/>
              </a:ext>
            </a:extLst>
          </p:cNvPr>
          <p:cNvSpPr>
            <a:spLocks/>
          </p:cNvSpPr>
          <p:nvPr/>
        </p:nvSpPr>
        <p:spPr>
          <a:xfrm>
            <a:off x="6961375" y="581454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A62DF1EF-1689-3EC5-C6E3-ECD2BB4C8CBB}"/>
              </a:ext>
            </a:extLst>
          </p:cNvPr>
          <p:cNvSpPr>
            <a:spLocks/>
          </p:cNvSpPr>
          <p:nvPr/>
        </p:nvSpPr>
        <p:spPr>
          <a:xfrm>
            <a:off x="7153035" y="581134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十字形 73">
            <a:extLst>
              <a:ext uri="{FF2B5EF4-FFF2-40B4-BE49-F238E27FC236}">
                <a16:creationId xmlns:a16="http://schemas.microsoft.com/office/drawing/2014/main" id="{0067F609-93A8-3A6E-A333-EBD841646EE5}"/>
              </a:ext>
            </a:extLst>
          </p:cNvPr>
          <p:cNvSpPr/>
          <p:nvPr/>
        </p:nvSpPr>
        <p:spPr>
          <a:xfrm>
            <a:off x="2214507" y="4124755"/>
            <a:ext cx="153228" cy="151169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89E11DE2-E51E-0C04-195B-383C774BF5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43" y="2039074"/>
            <a:ext cx="720000" cy="720000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EB58A18A-8615-4620-09BC-33232FBC13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009" y="2623066"/>
            <a:ext cx="720000" cy="720000"/>
          </a:xfrm>
          <a:prstGeom prst="rect">
            <a:avLst/>
          </a:prstGeom>
        </p:spPr>
      </p:pic>
      <p:sp>
        <p:nvSpPr>
          <p:cNvPr id="43" name="对话气泡: 圆角矩形 42">
            <a:extLst>
              <a:ext uri="{FF2B5EF4-FFF2-40B4-BE49-F238E27FC236}">
                <a16:creationId xmlns:a16="http://schemas.microsoft.com/office/drawing/2014/main" id="{9CF4B981-5193-0A08-E20C-F78D8ACAABE9}"/>
              </a:ext>
            </a:extLst>
          </p:cNvPr>
          <p:cNvSpPr/>
          <p:nvPr/>
        </p:nvSpPr>
        <p:spPr>
          <a:xfrm rot="5400000">
            <a:off x="6255622" y="1093619"/>
            <a:ext cx="646330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46D9CB-A587-E789-8C49-B6D2CAAD9A6E}"/>
              </a:ext>
            </a:extLst>
          </p:cNvPr>
          <p:cNvSpPr txBox="1"/>
          <p:nvPr/>
        </p:nvSpPr>
        <p:spPr>
          <a:xfrm>
            <a:off x="5215553" y="2140138"/>
            <a:ext cx="2726471" cy="64633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您好！我是足球赛事解说助手，可以为您提供实时的足球赛事解说。请问今天有什么比赛想让我为您解说呢？</a:t>
            </a:r>
            <a:endParaRPr lang="en-US" altLang="zh-CN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5F039FF-D3EE-4EB2-3F16-445C0BC41E94}"/>
              </a:ext>
            </a:extLst>
          </p:cNvPr>
          <p:cNvGrpSpPr/>
          <p:nvPr/>
        </p:nvGrpSpPr>
        <p:grpSpPr>
          <a:xfrm>
            <a:off x="2603931" y="2844745"/>
            <a:ext cx="1524761" cy="1172568"/>
            <a:chOff x="2793708" y="2844745"/>
            <a:chExt cx="1524761" cy="117256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F28B63A-0535-A73F-4828-6755FFCB7F76}"/>
                </a:ext>
              </a:extLst>
            </p:cNvPr>
            <p:cNvSpPr/>
            <p:nvPr/>
          </p:nvSpPr>
          <p:spPr>
            <a:xfrm>
              <a:off x="2793708" y="2844745"/>
              <a:ext cx="1415432" cy="1172568"/>
            </a:xfrm>
            <a:prstGeom prst="roundRect">
              <a:avLst>
                <a:gd name="adj" fmla="val 5544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7E2DB8-6AA8-C29D-768A-19A3BF549418}"/>
                </a:ext>
              </a:extLst>
            </p:cNvPr>
            <p:cNvSpPr txBox="1"/>
            <p:nvPr/>
          </p:nvSpPr>
          <p:spPr>
            <a:xfrm>
              <a:off x="2848162" y="2938586"/>
              <a:ext cx="1470307" cy="98488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能力</a:t>
              </a:r>
              <a:endParaRPr lang="en-US" altLang="zh-CN" sz="1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联网搜索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知识库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工作流</a:t>
              </a:r>
              <a:endPara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C6FB6BE0-F5E4-7D22-1D55-156F2F01114D}"/>
              </a:ext>
            </a:extLst>
          </p:cNvPr>
          <p:cNvGrpSpPr/>
          <p:nvPr/>
        </p:nvGrpSpPr>
        <p:grpSpPr>
          <a:xfrm>
            <a:off x="2603931" y="4228272"/>
            <a:ext cx="1470462" cy="940488"/>
            <a:chOff x="2793708" y="4228272"/>
            <a:chExt cx="1470462" cy="940488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BB79F06-0155-97E4-71D2-3B3982498E0F}"/>
                </a:ext>
              </a:extLst>
            </p:cNvPr>
            <p:cNvSpPr/>
            <p:nvPr/>
          </p:nvSpPr>
          <p:spPr>
            <a:xfrm>
              <a:off x="2793708" y="4228272"/>
              <a:ext cx="1415432" cy="940488"/>
            </a:xfrm>
            <a:prstGeom prst="roundRect">
              <a:avLst>
                <a:gd name="adj" fmla="val 10608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E7162EF-DE43-E743-9577-7FD41E7DDF27}"/>
                </a:ext>
              </a:extLst>
            </p:cNvPr>
            <p:cNvSpPr txBox="1"/>
            <p:nvPr/>
          </p:nvSpPr>
          <p:spPr>
            <a:xfrm>
              <a:off x="2793863" y="4287813"/>
              <a:ext cx="1470307" cy="76944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记忆</a:t>
              </a:r>
              <a:endParaRPr lang="en-US" altLang="zh-CN" sz="1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数据库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长期记忆</a:t>
              </a:r>
              <a:endPara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2FA987FA-CEB3-1D40-567C-9701B069D053}"/>
              </a:ext>
            </a:extLst>
          </p:cNvPr>
          <p:cNvSpPr/>
          <p:nvPr/>
        </p:nvSpPr>
        <p:spPr>
          <a:xfrm>
            <a:off x="334339" y="2039074"/>
            <a:ext cx="1770840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C5671112-68D9-2939-5463-8E8892E416C3}"/>
              </a:ext>
            </a:extLst>
          </p:cNvPr>
          <p:cNvSpPr/>
          <p:nvPr/>
        </p:nvSpPr>
        <p:spPr>
          <a:xfrm>
            <a:off x="2503889" y="2039074"/>
            <a:ext cx="1570504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787F99B4-D2BD-21B7-D57E-DE2C91FA9053}"/>
              </a:ext>
            </a:extLst>
          </p:cNvPr>
          <p:cNvGrpSpPr/>
          <p:nvPr/>
        </p:nvGrpSpPr>
        <p:grpSpPr>
          <a:xfrm>
            <a:off x="441035" y="2216794"/>
            <a:ext cx="1538674" cy="569676"/>
            <a:chOff x="441035" y="2216794"/>
            <a:chExt cx="1538674" cy="56967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D7FEA43D-A36D-6AC2-269E-010B970D9E24}"/>
                </a:ext>
              </a:extLst>
            </p:cNvPr>
            <p:cNvSpPr/>
            <p:nvPr/>
          </p:nvSpPr>
          <p:spPr>
            <a:xfrm>
              <a:off x="446315" y="2216794"/>
              <a:ext cx="1533394" cy="569676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4A291405-34BB-619E-A994-9043A6AD1F63}"/>
                </a:ext>
              </a:extLst>
            </p:cNvPr>
            <p:cNvSpPr/>
            <p:nvPr/>
          </p:nvSpPr>
          <p:spPr>
            <a:xfrm>
              <a:off x="441035" y="2244777"/>
              <a:ext cx="1538674" cy="5220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智能定义及</a:t>
              </a:r>
              <a:endPara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回复逻辑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D98B8472-EF31-3DB6-CAAD-4D3423E40AFF}"/>
              </a:ext>
            </a:extLst>
          </p:cNvPr>
          <p:cNvGrpSpPr/>
          <p:nvPr/>
        </p:nvGrpSpPr>
        <p:grpSpPr>
          <a:xfrm>
            <a:off x="2644133" y="2241984"/>
            <a:ext cx="1313593" cy="381082"/>
            <a:chOff x="2644133" y="2241984"/>
            <a:chExt cx="1313593" cy="381082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E1DE73EA-7E65-5D91-345B-5488F73A120F}"/>
                </a:ext>
              </a:extLst>
            </p:cNvPr>
            <p:cNvSpPr/>
            <p:nvPr/>
          </p:nvSpPr>
          <p:spPr>
            <a:xfrm>
              <a:off x="2649413" y="2241984"/>
              <a:ext cx="1308313" cy="353099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87F15478-F5B8-CFAE-FDA6-E5EEF355BAD6}"/>
                </a:ext>
              </a:extLst>
            </p:cNvPr>
            <p:cNvSpPr/>
            <p:nvPr/>
          </p:nvSpPr>
          <p:spPr>
            <a:xfrm>
              <a:off x="2644133" y="2269967"/>
              <a:ext cx="1304592" cy="3530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其他设置</a:t>
              </a:r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7D9F497-3E97-F959-C91C-D90E8A54287D}"/>
              </a:ext>
            </a:extLst>
          </p:cNvPr>
          <p:cNvSpPr txBox="1"/>
          <p:nvPr/>
        </p:nvSpPr>
        <p:spPr>
          <a:xfrm>
            <a:off x="8174125" y="4406450"/>
            <a:ext cx="65325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</a:t>
            </a:r>
            <a:r>
              <a: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5" name="图片 104">
            <a:extLst>
              <a:ext uri="{FF2B5EF4-FFF2-40B4-BE49-F238E27FC236}">
                <a16:creationId xmlns:a16="http://schemas.microsoft.com/office/drawing/2014/main" id="{C3E4A0F5-0CA7-906D-307F-D1F2575C68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54" y="3767505"/>
            <a:ext cx="720000" cy="720000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28E61BBF-3502-A6DD-5943-EB0842EA18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80" y="4406450"/>
            <a:ext cx="720000" cy="7200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91E4330C-1B8C-D298-B67C-517921D06F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720" y="3120672"/>
            <a:ext cx="720000" cy="720000"/>
          </a:xfrm>
          <a:prstGeom prst="rect">
            <a:avLst/>
          </a:prstGeom>
        </p:spPr>
      </p:pic>
      <p:sp>
        <p:nvSpPr>
          <p:cNvPr id="112" name="文本框 111">
            <a:extLst>
              <a:ext uri="{FF2B5EF4-FFF2-40B4-BE49-F238E27FC236}">
                <a16:creationId xmlns:a16="http://schemas.microsoft.com/office/drawing/2014/main" id="{A58016D4-869A-4F4E-C90E-E50458774E69}"/>
              </a:ext>
            </a:extLst>
          </p:cNvPr>
          <p:cNvSpPr txBox="1"/>
          <p:nvPr/>
        </p:nvSpPr>
        <p:spPr>
          <a:xfrm>
            <a:off x="4209617" y="2664937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80AC34AB-6169-594D-AA90-FAA89C07FF27}"/>
              </a:ext>
            </a:extLst>
          </p:cNvPr>
          <p:cNvSpPr txBox="1"/>
          <p:nvPr/>
        </p:nvSpPr>
        <p:spPr>
          <a:xfrm>
            <a:off x="4209617" y="3730582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1B85430F-9388-9861-8316-87489CDAE7D1}"/>
              </a:ext>
            </a:extLst>
          </p:cNvPr>
          <p:cNvSpPr txBox="1"/>
          <p:nvPr/>
        </p:nvSpPr>
        <p:spPr>
          <a:xfrm>
            <a:off x="4200532" y="5010310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AutoShape 46">
            <a:extLst>
              <a:ext uri="{FF2B5EF4-FFF2-40B4-BE49-F238E27FC236}">
                <a16:creationId xmlns:a16="http://schemas.microsoft.com/office/drawing/2014/main" id="{2B2C3C57-1C09-446D-72B6-951571B6369C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30769" y="1523181"/>
            <a:ext cx="937828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对话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57838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223D8-9D14-DF6A-3E12-9C774F922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>
            <a:extLst>
              <a:ext uri="{FF2B5EF4-FFF2-40B4-BE49-F238E27FC236}">
                <a16:creationId xmlns:a16="http://schemas.microsoft.com/office/drawing/2014/main" id="{CC2DCD98-312C-5D65-488E-E8820B477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107" y="1436608"/>
            <a:ext cx="3848202" cy="5022248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9" name="AutoShape 13">
            <a:extLst>
              <a:ext uri="{FF2B5EF4-FFF2-40B4-BE49-F238E27FC236}">
                <a16:creationId xmlns:a16="http://schemas.microsoft.com/office/drawing/2014/main" id="{B593C10E-7612-D753-F7D9-266CACA06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58" y="1469876"/>
            <a:ext cx="4827037" cy="4988980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B303939B-ED00-6030-DF64-B96D070FD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0A6D398-DFE3-49A0-328B-849C21095F3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AE158FD-EB94-83B5-02D7-BDA20FD3F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05D55A9-22DB-7C9C-FB91-118BE9005B7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6789C3D-3B43-CED8-AB42-A503E03A18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64" name="AutoShape 46">
            <a:extLst>
              <a:ext uri="{FF2B5EF4-FFF2-40B4-BE49-F238E27FC236}">
                <a16:creationId xmlns:a16="http://schemas.microsoft.com/office/drawing/2014/main" id="{566127AC-7839-9734-9F14-78AABFF5B95F}"/>
              </a:ext>
            </a:extLst>
          </p:cNvPr>
          <p:cNvSpPr>
            <a:spLocks noChangeArrowheads="1"/>
          </p:cNvSpPr>
          <p:nvPr/>
        </p:nvSpPr>
        <p:spPr bwMode="gray">
          <a:xfrm>
            <a:off x="5432124" y="6021860"/>
            <a:ext cx="3274502" cy="356714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Case2: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再次分析</a:t>
            </a: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(&lt;10s)</a:t>
            </a:r>
          </a:p>
        </p:txBody>
      </p:sp>
      <p:sp>
        <p:nvSpPr>
          <p:cNvPr id="88" name="文本框 29">
            <a:extLst>
              <a:ext uri="{FF2B5EF4-FFF2-40B4-BE49-F238E27FC236}">
                <a16:creationId xmlns:a16="http://schemas.microsoft.com/office/drawing/2014/main" id="{A643D027-3AE9-D33A-D871-2B9BCDB8E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9" y="994363"/>
            <a:ext cx="9442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8FDDF32-BAFA-8CCE-8802-BEDF46C8696B}"/>
              </a:ext>
            </a:extLst>
          </p:cNvPr>
          <p:cNvGrpSpPr/>
          <p:nvPr/>
        </p:nvGrpSpPr>
        <p:grpSpPr>
          <a:xfrm>
            <a:off x="400464" y="3019880"/>
            <a:ext cx="1649385" cy="2753896"/>
            <a:chOff x="590241" y="3019880"/>
            <a:chExt cx="1649385" cy="2753896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2ADF21B9-E6AE-F872-D181-CFF80A0CFFC1}"/>
                </a:ext>
              </a:extLst>
            </p:cNvPr>
            <p:cNvSpPr/>
            <p:nvPr/>
          </p:nvSpPr>
          <p:spPr>
            <a:xfrm>
              <a:off x="590241" y="3019880"/>
              <a:ext cx="1633031" cy="2753896"/>
            </a:xfrm>
            <a:prstGeom prst="roundRect">
              <a:avLst>
                <a:gd name="adj" fmla="val 554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609C0AF-07FA-FF06-0D06-45F3463C669F}"/>
                </a:ext>
              </a:extLst>
            </p:cNvPr>
            <p:cNvSpPr txBox="1"/>
            <p:nvPr/>
          </p:nvSpPr>
          <p:spPr>
            <a:xfrm>
              <a:off x="621025" y="3088777"/>
              <a:ext cx="1618601" cy="261610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角色规范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思考规范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数据获取与处理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实时解说生成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解说内容优化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额外信息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异常处理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131400" lvl="1"/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回复规范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回复语气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引导用户互动</a:t>
              </a:r>
              <a:endPara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360000" lvl="1" indent="-228600">
                <a:buFont typeface="+mj-lt"/>
                <a:buAutoNum type="arabicPeriod"/>
              </a:pPr>
              <a:r>
                <a: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结束语设计</a:t>
              </a:r>
              <a:endParaRPr lang="en-US" altLang="zh-CN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866411F-F76F-E1AD-07A4-A6004234A65E}"/>
              </a:ext>
            </a:extLst>
          </p:cNvPr>
          <p:cNvSpPr txBox="1"/>
          <p:nvPr/>
        </p:nvSpPr>
        <p:spPr>
          <a:xfrm>
            <a:off x="8149380" y="3262011"/>
            <a:ext cx="65325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</a:t>
            </a:r>
            <a:r>
              <a: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3012430-B3F3-03CD-7070-0F2D89F201D7}"/>
              </a:ext>
            </a:extLst>
          </p:cNvPr>
          <p:cNvSpPr>
            <a:spLocks/>
          </p:cNvSpPr>
          <p:nvPr/>
        </p:nvSpPr>
        <p:spPr>
          <a:xfrm>
            <a:off x="304330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3A1E14C-A2FE-5DFB-9E87-ED055A369967}"/>
              </a:ext>
            </a:extLst>
          </p:cNvPr>
          <p:cNvSpPr>
            <a:spLocks/>
          </p:cNvSpPr>
          <p:nvPr/>
        </p:nvSpPr>
        <p:spPr>
          <a:xfrm>
            <a:off x="3240103" y="59261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1DEC654-E2AF-A856-E7D3-CD13A708577D}"/>
              </a:ext>
            </a:extLst>
          </p:cNvPr>
          <p:cNvSpPr>
            <a:spLocks/>
          </p:cNvSpPr>
          <p:nvPr/>
        </p:nvSpPr>
        <p:spPr>
          <a:xfrm>
            <a:off x="343176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AutoShape 46">
            <a:extLst>
              <a:ext uri="{FF2B5EF4-FFF2-40B4-BE49-F238E27FC236}">
                <a16:creationId xmlns:a16="http://schemas.microsoft.com/office/drawing/2014/main" id="{1750D171-5704-C263-16C3-5788A0B853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14923" y="1521860"/>
            <a:ext cx="1770840" cy="424147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智能体构建</a:t>
            </a:r>
          </a:p>
        </p:txBody>
      </p:sp>
      <p:sp>
        <p:nvSpPr>
          <p:cNvPr id="44" name="对话气泡: 圆角矩形 43">
            <a:extLst>
              <a:ext uri="{FF2B5EF4-FFF2-40B4-BE49-F238E27FC236}">
                <a16:creationId xmlns:a16="http://schemas.microsoft.com/office/drawing/2014/main" id="{5D8FCDC4-5AD6-E741-682B-C3B655F20141}"/>
              </a:ext>
            </a:extLst>
          </p:cNvPr>
          <p:cNvSpPr/>
          <p:nvPr/>
        </p:nvSpPr>
        <p:spPr>
          <a:xfrm rot="5400000" flipV="1">
            <a:off x="7137196" y="2311215"/>
            <a:ext cx="277000" cy="1429444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C97644C-9DB9-F3C8-8BC0-A9B549854C2B}"/>
              </a:ext>
            </a:extLst>
          </p:cNvPr>
          <p:cNvSpPr txBox="1"/>
          <p:nvPr/>
        </p:nvSpPr>
        <p:spPr>
          <a:xfrm flipH="1">
            <a:off x="6587281" y="2887436"/>
            <a:ext cx="1403136" cy="276999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足球比赛视频地址</a:t>
            </a:r>
            <a:endParaRPr lang="en-US" altLang="zh-CN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对话气泡: 圆角矩形 59">
            <a:extLst>
              <a:ext uri="{FF2B5EF4-FFF2-40B4-BE49-F238E27FC236}">
                <a16:creationId xmlns:a16="http://schemas.microsoft.com/office/drawing/2014/main" id="{489F2635-2DA2-68FD-CB0E-7002682B0875}"/>
              </a:ext>
            </a:extLst>
          </p:cNvPr>
          <p:cNvSpPr/>
          <p:nvPr/>
        </p:nvSpPr>
        <p:spPr>
          <a:xfrm rot="5400000">
            <a:off x="5886290" y="2591400"/>
            <a:ext cx="1384994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F4F8D49-69E0-70D9-C1B8-5D54B90AFA13}"/>
              </a:ext>
            </a:extLst>
          </p:cNvPr>
          <p:cNvSpPr txBox="1"/>
          <p:nvPr/>
        </p:nvSpPr>
        <p:spPr>
          <a:xfrm>
            <a:off x="5215552" y="3262137"/>
            <a:ext cx="2726471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大家好，欢迎来到这场精彩的足球赛事解说！</a:t>
            </a:r>
          </a:p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‌比赛情况‌：两队球员都在场上积极拼抢，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•••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进球时刻‌：哎呀，遗憾啊，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•••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战术分析‌：两队都采用了稳健的战术，</a:t>
            </a:r>
            <a:r>
              <a:rPr lang="en-US" altLang="zh-CN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•••</a:t>
            </a:r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2F07BE14-3587-C52F-A3F8-CED156B58BCB}"/>
              </a:ext>
            </a:extLst>
          </p:cNvPr>
          <p:cNvSpPr>
            <a:spLocks/>
          </p:cNvSpPr>
          <p:nvPr/>
        </p:nvSpPr>
        <p:spPr>
          <a:xfrm>
            <a:off x="6764575" y="48969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555B1F9C-80FB-5B37-5141-C0BF390543C2}"/>
              </a:ext>
            </a:extLst>
          </p:cNvPr>
          <p:cNvSpPr>
            <a:spLocks/>
          </p:cNvSpPr>
          <p:nvPr/>
        </p:nvSpPr>
        <p:spPr>
          <a:xfrm>
            <a:off x="6961375" y="49001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1CA1ACAF-6A36-7A23-1510-C9DD47224AE0}"/>
              </a:ext>
            </a:extLst>
          </p:cNvPr>
          <p:cNvSpPr>
            <a:spLocks/>
          </p:cNvSpPr>
          <p:nvPr/>
        </p:nvSpPr>
        <p:spPr>
          <a:xfrm>
            <a:off x="7153035" y="48969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十字形 73">
            <a:extLst>
              <a:ext uri="{FF2B5EF4-FFF2-40B4-BE49-F238E27FC236}">
                <a16:creationId xmlns:a16="http://schemas.microsoft.com/office/drawing/2014/main" id="{8718C37A-06AE-2718-BC1A-2B4B6DC91C02}"/>
              </a:ext>
            </a:extLst>
          </p:cNvPr>
          <p:cNvSpPr/>
          <p:nvPr/>
        </p:nvSpPr>
        <p:spPr>
          <a:xfrm>
            <a:off x="2214507" y="4124755"/>
            <a:ext cx="153228" cy="151169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C8525124-2D76-E2E6-E247-C5AB9061F1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43" y="2039074"/>
            <a:ext cx="720000" cy="720000"/>
          </a:xfrm>
          <a:prstGeom prst="rect">
            <a:avLst/>
          </a:prstGeom>
        </p:spPr>
      </p:pic>
      <p:sp>
        <p:nvSpPr>
          <p:cNvPr id="43" name="对话气泡: 圆角矩形 42">
            <a:extLst>
              <a:ext uri="{FF2B5EF4-FFF2-40B4-BE49-F238E27FC236}">
                <a16:creationId xmlns:a16="http://schemas.microsoft.com/office/drawing/2014/main" id="{D06DC64A-5D52-E4E7-3695-116C8CDE7682}"/>
              </a:ext>
            </a:extLst>
          </p:cNvPr>
          <p:cNvSpPr/>
          <p:nvPr/>
        </p:nvSpPr>
        <p:spPr>
          <a:xfrm rot="5400000">
            <a:off x="6255622" y="1093619"/>
            <a:ext cx="646330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FD17-C374-814F-80DC-4617EE8E8D77}"/>
              </a:ext>
            </a:extLst>
          </p:cNvPr>
          <p:cNvSpPr txBox="1"/>
          <p:nvPr/>
        </p:nvSpPr>
        <p:spPr>
          <a:xfrm>
            <a:off x="5215553" y="2140138"/>
            <a:ext cx="2726471" cy="64633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您好！我是足球赛事解说助手，可以为您提供实时的足球赛事解说。请问今天有什么比赛想让我为您解说呢？</a:t>
            </a:r>
            <a:endParaRPr lang="en-US" altLang="zh-CN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6DE82F4-6883-8543-EFF2-DD656E4F536D}"/>
              </a:ext>
            </a:extLst>
          </p:cNvPr>
          <p:cNvGrpSpPr/>
          <p:nvPr/>
        </p:nvGrpSpPr>
        <p:grpSpPr>
          <a:xfrm>
            <a:off x="2603931" y="2844745"/>
            <a:ext cx="1524761" cy="1172568"/>
            <a:chOff x="2793708" y="2844745"/>
            <a:chExt cx="1524761" cy="117256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A5EAC5D6-8A61-2600-FEA4-7752AC6A790A}"/>
                </a:ext>
              </a:extLst>
            </p:cNvPr>
            <p:cNvSpPr/>
            <p:nvPr/>
          </p:nvSpPr>
          <p:spPr>
            <a:xfrm>
              <a:off x="2793708" y="2844745"/>
              <a:ext cx="1415432" cy="1172568"/>
            </a:xfrm>
            <a:prstGeom prst="roundRect">
              <a:avLst>
                <a:gd name="adj" fmla="val 5544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8337926-5FB1-16EF-529E-509BA4020908}"/>
                </a:ext>
              </a:extLst>
            </p:cNvPr>
            <p:cNvSpPr txBox="1"/>
            <p:nvPr/>
          </p:nvSpPr>
          <p:spPr>
            <a:xfrm>
              <a:off x="2848162" y="2938586"/>
              <a:ext cx="1470307" cy="98488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能力</a:t>
              </a:r>
              <a:endParaRPr lang="en-US" altLang="zh-CN" sz="1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联网搜索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知识库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工作流</a:t>
              </a:r>
              <a:endPara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7EC8381-0C41-99F5-4489-F3DB71B327F7}"/>
              </a:ext>
            </a:extLst>
          </p:cNvPr>
          <p:cNvGrpSpPr/>
          <p:nvPr/>
        </p:nvGrpSpPr>
        <p:grpSpPr>
          <a:xfrm>
            <a:off x="2603931" y="4228272"/>
            <a:ext cx="1470462" cy="940488"/>
            <a:chOff x="2793708" y="4228272"/>
            <a:chExt cx="1470462" cy="940488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198D1445-2682-0DCA-288A-DE7B9BE6BECE}"/>
                </a:ext>
              </a:extLst>
            </p:cNvPr>
            <p:cNvSpPr/>
            <p:nvPr/>
          </p:nvSpPr>
          <p:spPr>
            <a:xfrm>
              <a:off x="2793708" y="4228272"/>
              <a:ext cx="1415432" cy="940488"/>
            </a:xfrm>
            <a:prstGeom prst="roundRect">
              <a:avLst>
                <a:gd name="adj" fmla="val 10608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8BCC3BD-06ED-078B-B11A-56EA3ACA5284}"/>
                </a:ext>
              </a:extLst>
            </p:cNvPr>
            <p:cNvSpPr txBox="1"/>
            <p:nvPr/>
          </p:nvSpPr>
          <p:spPr>
            <a:xfrm>
              <a:off x="2793863" y="4287813"/>
              <a:ext cx="1470307" cy="76944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记忆</a:t>
              </a:r>
              <a:endParaRPr lang="en-US" altLang="zh-CN" sz="1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数据库</a:t>
              </a:r>
              <a:endParaRPr lang="en-US" altLang="zh-CN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长期记忆</a:t>
              </a:r>
              <a:endPara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C5F70458-DB12-5431-ADDC-16C6DD42C78A}"/>
              </a:ext>
            </a:extLst>
          </p:cNvPr>
          <p:cNvSpPr/>
          <p:nvPr/>
        </p:nvSpPr>
        <p:spPr>
          <a:xfrm>
            <a:off x="334339" y="2039074"/>
            <a:ext cx="1770840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9CD6DCDB-7E19-729B-1DA4-6572B92737E6}"/>
              </a:ext>
            </a:extLst>
          </p:cNvPr>
          <p:cNvSpPr/>
          <p:nvPr/>
        </p:nvSpPr>
        <p:spPr>
          <a:xfrm>
            <a:off x="2503889" y="2039074"/>
            <a:ext cx="1570504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659FE57-B419-149E-48E5-07A14871A2B9}"/>
              </a:ext>
            </a:extLst>
          </p:cNvPr>
          <p:cNvGrpSpPr/>
          <p:nvPr/>
        </p:nvGrpSpPr>
        <p:grpSpPr>
          <a:xfrm>
            <a:off x="441035" y="2216794"/>
            <a:ext cx="1538674" cy="569676"/>
            <a:chOff x="441035" y="2216794"/>
            <a:chExt cx="1538674" cy="56967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B94632CC-2362-6FC3-99BF-CC8C955D1F31}"/>
                </a:ext>
              </a:extLst>
            </p:cNvPr>
            <p:cNvSpPr/>
            <p:nvPr/>
          </p:nvSpPr>
          <p:spPr>
            <a:xfrm>
              <a:off x="446315" y="2216794"/>
              <a:ext cx="1533394" cy="569676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718F85F6-8972-8CA4-D873-10D91FA96B44}"/>
                </a:ext>
              </a:extLst>
            </p:cNvPr>
            <p:cNvSpPr/>
            <p:nvPr/>
          </p:nvSpPr>
          <p:spPr>
            <a:xfrm>
              <a:off x="441035" y="2244777"/>
              <a:ext cx="1538674" cy="5220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智能定义及</a:t>
              </a:r>
              <a:endPara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回复逻辑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ED32957F-4C9D-D950-C79D-E8E0CB22A8F9}"/>
              </a:ext>
            </a:extLst>
          </p:cNvPr>
          <p:cNvGrpSpPr/>
          <p:nvPr/>
        </p:nvGrpSpPr>
        <p:grpSpPr>
          <a:xfrm>
            <a:off x="2644133" y="2241984"/>
            <a:ext cx="1313593" cy="381082"/>
            <a:chOff x="2644133" y="2241984"/>
            <a:chExt cx="1313593" cy="381082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F05BC51C-1408-C489-3757-B1D9F5CC256D}"/>
                </a:ext>
              </a:extLst>
            </p:cNvPr>
            <p:cNvSpPr/>
            <p:nvPr/>
          </p:nvSpPr>
          <p:spPr>
            <a:xfrm>
              <a:off x="2649413" y="2241984"/>
              <a:ext cx="1308313" cy="353099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26496B1A-4932-EC57-8CC0-75354FE99AC5}"/>
                </a:ext>
              </a:extLst>
            </p:cNvPr>
            <p:cNvSpPr/>
            <p:nvPr/>
          </p:nvSpPr>
          <p:spPr>
            <a:xfrm>
              <a:off x="2644133" y="2269967"/>
              <a:ext cx="1304592" cy="3530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其他设置</a:t>
              </a:r>
            </a:p>
          </p:txBody>
        </p:sp>
      </p:grpSp>
      <p:pic>
        <p:nvPicPr>
          <p:cNvPr id="110" name="图片 109">
            <a:extLst>
              <a:ext uri="{FF2B5EF4-FFF2-40B4-BE49-F238E27FC236}">
                <a16:creationId xmlns:a16="http://schemas.microsoft.com/office/drawing/2014/main" id="{09130832-3CEE-204A-1059-AAC03E2F77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80" y="3328155"/>
            <a:ext cx="720000" cy="720000"/>
          </a:xfrm>
          <a:prstGeom prst="rect">
            <a:avLst/>
          </a:prstGeom>
        </p:spPr>
      </p:pic>
      <p:sp>
        <p:nvSpPr>
          <p:cNvPr id="112" name="文本框 111">
            <a:extLst>
              <a:ext uri="{FF2B5EF4-FFF2-40B4-BE49-F238E27FC236}">
                <a16:creationId xmlns:a16="http://schemas.microsoft.com/office/drawing/2014/main" id="{274CD2C7-6B48-A0AB-937A-BD63DF3C8F15}"/>
              </a:ext>
            </a:extLst>
          </p:cNvPr>
          <p:cNvSpPr txBox="1"/>
          <p:nvPr/>
        </p:nvSpPr>
        <p:spPr>
          <a:xfrm>
            <a:off x="4209617" y="2664937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D078CA1D-8F64-916D-F437-F731AEE4EE13}"/>
              </a:ext>
            </a:extLst>
          </p:cNvPr>
          <p:cNvSpPr txBox="1"/>
          <p:nvPr/>
        </p:nvSpPr>
        <p:spPr>
          <a:xfrm>
            <a:off x="4200532" y="3932015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智能体</a:t>
            </a:r>
            <a:endParaRPr lang="en-US" altLang="zh-CN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AutoShape 46">
            <a:extLst>
              <a:ext uri="{FF2B5EF4-FFF2-40B4-BE49-F238E27FC236}">
                <a16:creationId xmlns:a16="http://schemas.microsoft.com/office/drawing/2014/main" id="{4C8B054D-B78A-C27C-F8CD-691497728089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30769" y="1523181"/>
            <a:ext cx="937828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对话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E2FC5B-C7C8-7AF0-5F36-E889370925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404" y="2658944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3096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78B01DF-21A8-421D-B522-2160CFE5FB7E}"/>
              </a:ext>
            </a:extLst>
          </p:cNvPr>
          <p:cNvSpPr/>
          <p:nvPr/>
        </p:nvSpPr>
        <p:spPr>
          <a:xfrm>
            <a:off x="0" y="1567967"/>
            <a:ext cx="9144000" cy="3285064"/>
          </a:xfrm>
          <a:prstGeom prst="rect">
            <a:avLst/>
          </a:prstGeom>
          <a:solidFill>
            <a:srgbClr val="214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4466F7-9E84-4488-9823-FC0894E47B99}"/>
              </a:ext>
            </a:extLst>
          </p:cNvPr>
          <p:cNvSpPr/>
          <p:nvPr/>
        </p:nvSpPr>
        <p:spPr>
          <a:xfrm>
            <a:off x="7114674" y="80210"/>
            <a:ext cx="1973178" cy="625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884527-CB4D-893B-63E0-742976C65FDC}"/>
              </a:ext>
            </a:extLst>
          </p:cNvPr>
          <p:cNvSpPr txBox="1"/>
          <p:nvPr/>
        </p:nvSpPr>
        <p:spPr>
          <a:xfrm>
            <a:off x="0" y="395418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特别鸣谢：</a:t>
            </a:r>
            <a:r>
              <a:rPr kumimoji="1"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Paddle</a:t>
            </a:r>
            <a:r>
              <a:rPr kumimoji="1"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平台提供的学习资料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6F83D2-2725-4FA5-935F-F10C6E950B5A}"/>
              </a:ext>
            </a:extLst>
          </p:cNvPr>
          <p:cNvSpPr txBox="1"/>
          <p:nvPr/>
        </p:nvSpPr>
        <p:spPr>
          <a:xfrm>
            <a:off x="0" y="2341355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   谢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C412D9D-B8FE-4926-BAA5-1B9604E4B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40EF080-8025-420C-9B58-16CE33B3E2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C0C7B26-E89F-40B8-91ED-CE0D90BE865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21AAFC-82CB-4C0B-B94F-E404C7BC04B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83814F0-44E7-474F-8C49-6489BEF7C1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22451"/>
      </p:ext>
    </p:extLst>
  </p:cSld>
  <p:clrMapOvr>
    <a:masterClrMapping/>
  </p:clrMapOvr>
  <p:transition spd="med" advTm="2398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220E6A4-15F8-6118-D13F-7735D1697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63E865-B624-1BE6-C10E-58B61907074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62EECC-2783-A538-2306-130D460006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62A5FD3-19E5-D451-6A88-91F70CEAC47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83C7E2E-08B9-810A-6BED-32FEC5A485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" name="Rectangle 57">
            <a:extLst>
              <a:ext uri="{FF2B5EF4-FFF2-40B4-BE49-F238E27FC236}">
                <a16:creationId xmlns:a16="http://schemas.microsoft.com/office/drawing/2014/main" id="{E42D9660-E6DB-A373-1C23-563842995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FB90672C-CD5A-CFE4-302C-4996AAF1B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7">
            <a:extLst>
              <a:ext uri="{FF2B5EF4-FFF2-40B4-BE49-F238E27FC236}">
                <a16:creationId xmlns:a16="http://schemas.microsoft.com/office/drawing/2014/main" id="{5601DE6A-E389-41B0-D251-786A0813C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8725557D-8C72-6C70-D1D9-41741FBB5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70">
            <a:extLst>
              <a:ext uri="{FF2B5EF4-FFF2-40B4-BE49-F238E27FC236}">
                <a16:creationId xmlns:a16="http://schemas.microsoft.com/office/drawing/2014/main" id="{9083AF92-0EAC-5EF5-52A0-18A12A1C6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初赛算法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68">
            <a:extLst>
              <a:ext uri="{FF2B5EF4-FFF2-40B4-BE49-F238E27FC236}">
                <a16:creationId xmlns:a16="http://schemas.microsoft.com/office/drawing/2014/main" id="{9C53DB8C-EF23-FFF9-6F61-E90558E87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团队简介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FDC57A1A-EE3F-1C4E-A678-D56C50675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</a:p>
        </p:txBody>
      </p:sp>
      <p:sp>
        <p:nvSpPr>
          <p:cNvPr id="18" name="Rectangle 57">
            <a:extLst>
              <a:ext uri="{FF2B5EF4-FFF2-40B4-BE49-F238E27FC236}">
                <a16:creationId xmlns:a16="http://schemas.microsoft.com/office/drawing/2014/main" id="{D51FC74C-0F32-B60F-617E-C7192D39A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E4D7B13F-FDBD-9752-4F8D-3F129779A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0">
            <a:extLst>
              <a:ext uri="{FF2B5EF4-FFF2-40B4-BE49-F238E27FC236}">
                <a16:creationId xmlns:a16="http://schemas.microsoft.com/office/drawing/2014/main" id="{295673E3-C0DB-D4B4-FFA6-D3E3091D3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复赛算法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7613581F-5F43-F7BA-A5DC-7AF55DF3F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EE73D80E-112B-269C-9142-EC237B1FF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EB2F33B6-73F5-4EA0-B73B-2D09A63A7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399B93B2-A141-09B2-00C1-6C159C882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智能体</a:t>
            </a: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E2EDA1A2-1AD5-EC14-93A6-7B7A5ABC9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395C5E80-AB97-7223-93C9-5F8B83DD2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 报 提 纲</a:t>
            </a:r>
          </a:p>
        </p:txBody>
      </p:sp>
      <p:sp>
        <p:nvSpPr>
          <p:cNvPr id="4" name="Text Box 68">
            <a:extLst>
              <a:ext uri="{FF2B5EF4-FFF2-40B4-BE49-F238E27FC236}">
                <a16:creationId xmlns:a16="http://schemas.microsoft.com/office/drawing/2014/main" id="{99F141B1-ECB3-60FF-5CD0-E14CD4FD6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270" y="2802779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</a:p>
        </p:txBody>
      </p:sp>
    </p:spTree>
    <p:extLst>
      <p:ext uri="{BB962C8B-B14F-4D97-AF65-F5344CB8AC3E}">
        <p14:creationId xmlns:p14="http://schemas.microsoft.com/office/powerpoint/2010/main" val="8827929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13">
            <a:extLst>
              <a:ext uri="{FF2B5EF4-FFF2-40B4-BE49-F238E27FC236}">
                <a16:creationId xmlns:a16="http://schemas.microsoft.com/office/drawing/2014/main" id="{097FF1BE-9EB1-44A2-9E1A-28A5E73B1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57" y="4466819"/>
            <a:ext cx="1682417" cy="2283676"/>
          </a:xfrm>
          <a:prstGeom prst="roundRect">
            <a:avLst>
              <a:gd name="adj" fmla="val 525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AutoShape 13">
            <a:extLst>
              <a:ext uri="{FF2B5EF4-FFF2-40B4-BE49-F238E27FC236}">
                <a16:creationId xmlns:a16="http://schemas.microsoft.com/office/drawing/2014/main" id="{008F25CE-991F-4E02-BBBC-895A0E603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678" y="4466819"/>
            <a:ext cx="4145997" cy="2283676"/>
          </a:xfrm>
          <a:prstGeom prst="roundRect">
            <a:avLst>
              <a:gd name="adj" fmla="val 525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76B355E3-D440-AEC5-7131-E2877F1F2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58" y="1044772"/>
            <a:ext cx="8905286" cy="3283669"/>
          </a:xfrm>
          <a:prstGeom prst="roundRect">
            <a:avLst>
              <a:gd name="adj" fmla="val 525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A5E906-BEF6-4C1C-B3AD-AF9FC0FAEBA2}"/>
              </a:ext>
            </a:extLst>
          </p:cNvPr>
          <p:cNvGrpSpPr>
            <a:grpSpLocks noChangeAspect="1"/>
          </p:cNvGrpSpPr>
          <p:nvPr/>
        </p:nvGrpSpPr>
        <p:grpSpPr>
          <a:xfrm>
            <a:off x="7493271" y="2301088"/>
            <a:ext cx="1252320" cy="1260000"/>
            <a:chOff x="8626279" y="1016288"/>
            <a:chExt cx="1368000" cy="1376389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09179EE-1F38-4D86-885B-ACB717CC6893}"/>
                </a:ext>
              </a:extLst>
            </p:cNvPr>
            <p:cNvSpPr/>
            <p:nvPr/>
          </p:nvSpPr>
          <p:spPr>
            <a:xfrm>
              <a:off x="8626279" y="1016288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A8AB5D64-09AF-48F8-BDFC-7E4AB815AD4F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2" b="98847" l="3077" r="98462">
                          <a14:foregroundMark x1="6154" y1="74640" x2="20000" y2="89337"/>
                          <a14:foregroundMark x1="20000" y1="72911" x2="30769" y2="91354"/>
                          <a14:foregroundMark x1="30769" y1="69164" x2="23077" y2="98847"/>
                          <a14:foregroundMark x1="20769" y1="68300" x2="6538" y2="79827"/>
                          <a14:foregroundMark x1="32692" y1="65418" x2="3077" y2="97983"/>
                          <a14:foregroundMark x1="3077" y1="97983" x2="3077" y2="98847"/>
                          <a14:foregroundMark x1="67308" y1="72334" x2="70769" y2="91931"/>
                          <a14:foregroundMark x1="70769" y1="58213" x2="85769" y2="82421"/>
                          <a14:foregroundMark x1="95769" y1="74063" x2="98462" y2="98847"/>
                          <a14:foregroundMark x1="37692" y1="13545" x2="32692" y2="170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628"/>
            <a:stretch>
              <a:fillRect/>
            </a:stretch>
          </p:blipFill>
          <p:spPr>
            <a:xfrm>
              <a:off x="8756281" y="1087133"/>
              <a:ext cx="1107996" cy="1305544"/>
            </a:xfrm>
            <a:custGeom>
              <a:avLst/>
              <a:gdLst>
                <a:gd name="connsiteX0" fmla="*/ 281159 w 1107996"/>
                <a:gd name="connsiteY0" fmla="*/ 0 h 1305544"/>
                <a:gd name="connsiteX1" fmla="*/ 845719 w 1107996"/>
                <a:gd name="connsiteY1" fmla="*/ 0 h 1305544"/>
                <a:gd name="connsiteX2" fmla="*/ 945870 w 1107996"/>
                <a:gd name="connsiteY2" fmla="*/ 54360 h 1305544"/>
                <a:gd name="connsiteX3" fmla="*/ 1047100 w 1107996"/>
                <a:gd name="connsiteY3" fmla="*/ 137883 h 1305544"/>
                <a:gd name="connsiteX4" fmla="*/ 1107996 w 1107996"/>
                <a:gd name="connsiteY4" fmla="*/ 211689 h 1305544"/>
                <a:gd name="connsiteX5" fmla="*/ 1107996 w 1107996"/>
                <a:gd name="connsiteY5" fmla="*/ 1031399 h 1305544"/>
                <a:gd name="connsiteX6" fmla="*/ 1047100 w 1107996"/>
                <a:gd name="connsiteY6" fmla="*/ 1105205 h 1305544"/>
                <a:gd name="connsiteX7" fmla="*/ 563439 w 1107996"/>
                <a:gd name="connsiteY7" fmla="*/ 1305544 h 1305544"/>
                <a:gd name="connsiteX8" fmla="*/ 79778 w 1107996"/>
                <a:gd name="connsiteY8" fmla="*/ 1105205 h 1305544"/>
                <a:gd name="connsiteX9" fmla="*/ 0 w 1107996"/>
                <a:gd name="connsiteY9" fmla="*/ 1008514 h 1305544"/>
                <a:gd name="connsiteX10" fmla="*/ 0 w 1107996"/>
                <a:gd name="connsiteY10" fmla="*/ 234575 h 1305544"/>
                <a:gd name="connsiteX11" fmla="*/ 79778 w 1107996"/>
                <a:gd name="connsiteY11" fmla="*/ 137883 h 1305544"/>
                <a:gd name="connsiteX12" fmla="*/ 181008 w 1107996"/>
                <a:gd name="connsiteY12" fmla="*/ 54360 h 13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7996" h="1305544">
                  <a:moveTo>
                    <a:pt x="281159" y="0"/>
                  </a:moveTo>
                  <a:lnTo>
                    <a:pt x="845719" y="0"/>
                  </a:lnTo>
                  <a:lnTo>
                    <a:pt x="945870" y="54360"/>
                  </a:lnTo>
                  <a:cubicBezTo>
                    <a:pt x="982259" y="78944"/>
                    <a:pt x="1016155" y="106938"/>
                    <a:pt x="1047100" y="137883"/>
                  </a:cubicBezTo>
                  <a:lnTo>
                    <a:pt x="1107996" y="211689"/>
                  </a:lnTo>
                  <a:lnTo>
                    <a:pt x="1107996" y="1031399"/>
                  </a:lnTo>
                  <a:lnTo>
                    <a:pt x="1047100" y="1105205"/>
                  </a:lnTo>
                  <a:cubicBezTo>
                    <a:pt x="923320" y="1228985"/>
                    <a:pt x="752320" y="1305544"/>
                    <a:pt x="563439" y="1305544"/>
                  </a:cubicBezTo>
                  <a:cubicBezTo>
                    <a:pt x="374558" y="1305544"/>
                    <a:pt x="203558" y="1228985"/>
                    <a:pt x="79778" y="1105205"/>
                  </a:cubicBezTo>
                  <a:lnTo>
                    <a:pt x="0" y="1008514"/>
                  </a:lnTo>
                  <a:lnTo>
                    <a:pt x="0" y="234575"/>
                  </a:lnTo>
                  <a:lnTo>
                    <a:pt x="79778" y="137883"/>
                  </a:lnTo>
                  <a:cubicBezTo>
                    <a:pt x="110723" y="106938"/>
                    <a:pt x="144619" y="78944"/>
                    <a:pt x="181008" y="54360"/>
                  </a:cubicBezTo>
                  <a:close/>
                </a:path>
              </a:pathLst>
            </a:custGeom>
          </p:spPr>
        </p:pic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1486098-4CCA-229F-54D4-D7B4FA08603F}"/>
              </a:ext>
            </a:extLst>
          </p:cNvPr>
          <p:cNvSpPr/>
          <p:nvPr/>
        </p:nvSpPr>
        <p:spPr>
          <a:xfrm>
            <a:off x="241425" y="4544018"/>
            <a:ext cx="1296000" cy="1296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数值仿真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EC5731A-C70A-6918-2707-B4FDE0D40A95}"/>
              </a:ext>
            </a:extLst>
          </p:cNvPr>
          <p:cNvSpPr/>
          <p:nvPr/>
        </p:nvSpPr>
        <p:spPr>
          <a:xfrm>
            <a:off x="418475" y="5410977"/>
            <a:ext cx="1296000" cy="1296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机器学习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EDB895A-3A5D-6C54-8344-5B56E2AA4932}"/>
              </a:ext>
            </a:extLst>
          </p:cNvPr>
          <p:cNvSpPr>
            <a:spLocks noChangeAspect="1"/>
          </p:cNvSpPr>
          <p:nvPr/>
        </p:nvSpPr>
        <p:spPr>
          <a:xfrm>
            <a:off x="4122190" y="4544018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26662A5-BF3C-5A2C-2AF8-3CB9F72674CB}"/>
              </a:ext>
            </a:extLst>
          </p:cNvPr>
          <p:cNvSpPr>
            <a:spLocks noChangeAspect="1"/>
          </p:cNvSpPr>
          <p:nvPr/>
        </p:nvSpPr>
        <p:spPr>
          <a:xfrm>
            <a:off x="4185061" y="5521164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02A6017-220B-A7A1-E123-084F6C543474}"/>
              </a:ext>
            </a:extLst>
          </p:cNvPr>
          <p:cNvSpPr>
            <a:spLocks noChangeAspect="1"/>
          </p:cNvSpPr>
          <p:nvPr/>
        </p:nvSpPr>
        <p:spPr>
          <a:xfrm>
            <a:off x="6620029" y="4544018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氢能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B81204A-E514-4DC3-27DB-9A9467420967}"/>
              </a:ext>
            </a:extLst>
          </p:cNvPr>
          <p:cNvSpPr>
            <a:spLocks noChangeAspect="1"/>
          </p:cNvSpPr>
          <p:nvPr/>
        </p:nvSpPr>
        <p:spPr>
          <a:xfrm>
            <a:off x="5388637" y="4544018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地热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064F103-8285-1C28-8E6B-3F4C18441DDC}"/>
              </a:ext>
            </a:extLst>
          </p:cNvPr>
          <p:cNvSpPr txBox="1"/>
          <p:nvPr/>
        </p:nvSpPr>
        <p:spPr>
          <a:xfrm>
            <a:off x="1897891" y="5108009"/>
            <a:ext cx="1909498" cy="6035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高效仿真模型代理</a:t>
            </a:r>
            <a:endParaRPr kumimoji="1" lang="en-US" altLang="zh-CN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高精度仿真修正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A72815D-3DBE-BF36-FEC8-46431509229D}"/>
              </a:ext>
            </a:extLst>
          </p:cNvPr>
          <p:cNvSpPr txBox="1"/>
          <p:nvPr/>
        </p:nvSpPr>
        <p:spPr>
          <a:xfrm>
            <a:off x="8042785" y="52452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能源领域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64B3FC1-9137-FE16-71CB-C645F844C0E6}"/>
              </a:ext>
            </a:extLst>
          </p:cNvPr>
          <p:cNvSpPr txBox="1"/>
          <p:nvPr/>
        </p:nvSpPr>
        <p:spPr>
          <a:xfrm>
            <a:off x="268437" y="3594746"/>
            <a:ext cx="1454244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蒋卫鑫</a:t>
            </a:r>
            <a:endParaRPr kumimoji="1" lang="en-US" altLang="zh-CN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北京工业大学</a:t>
            </a:r>
            <a:endParaRPr kumimoji="1" lang="en-US" altLang="zh-CN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机器学习，数值仿真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DD3A9E-844F-1C9F-C3DB-201329512541}"/>
              </a:ext>
            </a:extLst>
          </p:cNvPr>
          <p:cNvSpPr txBox="1"/>
          <p:nvPr/>
        </p:nvSpPr>
        <p:spPr>
          <a:xfrm>
            <a:off x="3982286" y="3559991"/>
            <a:ext cx="131318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龚军华</a:t>
            </a:r>
            <a:endParaRPr kumimoji="1" lang="en-US" altLang="zh-CN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西安交通大学</a:t>
            </a:r>
            <a:endParaRPr kumimoji="1" lang="en-US" altLang="zh-CN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机器学习，多相流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18DC364-5B72-D231-455E-69E1E26AF9E5}"/>
              </a:ext>
            </a:extLst>
          </p:cNvPr>
          <p:cNvSpPr txBox="1"/>
          <p:nvPr/>
        </p:nvSpPr>
        <p:spPr>
          <a:xfrm>
            <a:off x="5640539" y="3578665"/>
            <a:ext cx="1454244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阙子俊</a:t>
            </a:r>
            <a:endParaRPr kumimoji="1" lang="en-US" altLang="zh-CN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浙江大学湖州院</a:t>
            </a:r>
            <a:endParaRPr kumimoji="1" lang="en-US" altLang="zh-CN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故障诊断、异常检测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357607-6B89-1076-27B7-D0680EBB9538}"/>
              </a:ext>
            </a:extLst>
          </p:cNvPr>
          <p:cNvSpPr txBox="1"/>
          <p:nvPr/>
        </p:nvSpPr>
        <p:spPr>
          <a:xfrm>
            <a:off x="7417497" y="3569638"/>
            <a:ext cx="1455848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薛竞飞</a:t>
            </a:r>
            <a:endParaRPr kumimoji="1" lang="en-US" altLang="zh-CN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浙江大学湖州院</a:t>
            </a:r>
            <a:endParaRPr kumimoji="1" lang="en-US" altLang="zh-CN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en-US" altLang="zh-CN" sz="1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NPL</a:t>
            </a:r>
            <a:r>
              <a:rPr kumimoji="1" lang="zh-CN" altLang="en-US" sz="1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、知识表示推理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315ECE-D39B-A4D8-A62E-A3D3DBF34045}"/>
              </a:ext>
            </a:extLst>
          </p:cNvPr>
          <p:cNvSpPr txBox="1"/>
          <p:nvPr/>
        </p:nvSpPr>
        <p:spPr>
          <a:xfrm>
            <a:off x="2226239" y="3594746"/>
            <a:ext cx="1164101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李宗泽</a:t>
            </a:r>
            <a:endParaRPr kumimoji="1" lang="en-US" altLang="zh-CN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西安交通大学</a:t>
            </a:r>
            <a:endParaRPr kumimoji="1" lang="en-US" altLang="zh-CN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zh-CN" altLang="en-US" sz="1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机器学习，地热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DD2FC1C-A75A-4A31-B8BC-F84A259053C1}"/>
              </a:ext>
            </a:extLst>
          </p:cNvPr>
          <p:cNvGrpSpPr/>
          <p:nvPr/>
        </p:nvGrpSpPr>
        <p:grpSpPr>
          <a:xfrm>
            <a:off x="1788156" y="1250632"/>
            <a:ext cx="1031052" cy="963105"/>
            <a:chOff x="1427291" y="2445586"/>
            <a:chExt cx="1031052" cy="96310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D770965-E07F-A029-0D35-A9C2EAD82751}"/>
                </a:ext>
              </a:extLst>
            </p:cNvPr>
            <p:cNvSpPr txBox="1"/>
            <p:nvPr/>
          </p:nvSpPr>
          <p:spPr>
            <a:xfrm>
              <a:off x="1427291" y="2445586"/>
              <a:ext cx="1031052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袁庆</a:t>
              </a:r>
              <a:endParaRPr kumimoji="1" lang="en-US" altLang="zh-CN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kumimoji="1" lang="zh-CN" altLang="en-US" sz="12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长江大学</a:t>
              </a:r>
              <a:endParaRPr kumimoji="1" lang="en-US" altLang="zh-CN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kumimoji="1" lang="zh-CN" altLang="en-US" sz="1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油气管网仿真</a:t>
              </a:r>
            </a:p>
          </p:txBody>
        </p:sp>
        <p:cxnSp>
          <p:nvCxnSpPr>
            <p:cNvPr id="32" name="直线连接符 31">
              <a:extLst>
                <a:ext uri="{FF2B5EF4-FFF2-40B4-BE49-F238E27FC236}">
                  <a16:creationId xmlns:a16="http://schemas.microsoft.com/office/drawing/2014/main" id="{30524544-0560-E260-1F97-22F86ACCA49F}"/>
                </a:ext>
              </a:extLst>
            </p:cNvPr>
            <p:cNvCxnSpPr/>
            <p:nvPr/>
          </p:nvCxnSpPr>
          <p:spPr>
            <a:xfrm>
              <a:off x="1461715" y="3107306"/>
              <a:ext cx="996627" cy="0"/>
            </a:xfrm>
            <a:prstGeom prst="line">
              <a:avLst/>
            </a:prstGeom>
            <a:ln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21391FE-4257-D2D5-0D68-E88FBD678498}"/>
                </a:ext>
              </a:extLst>
            </p:cNvPr>
            <p:cNvSpPr txBox="1"/>
            <p:nvPr/>
          </p:nvSpPr>
          <p:spPr>
            <a:xfrm>
              <a:off x="1497113" y="31009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指导老师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2EDA01-40ED-47F4-B601-3256167A6E5F}"/>
              </a:ext>
            </a:extLst>
          </p:cNvPr>
          <p:cNvGrpSpPr/>
          <p:nvPr/>
        </p:nvGrpSpPr>
        <p:grpSpPr>
          <a:xfrm>
            <a:off x="6249823" y="1261327"/>
            <a:ext cx="1454244" cy="972124"/>
            <a:chOff x="4923025" y="2439194"/>
            <a:chExt cx="1454244" cy="97212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CBA3C9E-56B4-9704-5875-C1E50EEA9504}"/>
                </a:ext>
              </a:extLst>
            </p:cNvPr>
            <p:cNvSpPr txBox="1"/>
            <p:nvPr/>
          </p:nvSpPr>
          <p:spPr>
            <a:xfrm>
              <a:off x="4923025" y="2439194"/>
              <a:ext cx="1454244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泮恒拓</a:t>
              </a:r>
              <a:endParaRPr kumimoji="1" lang="en-US" altLang="zh-CN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kumimoji="1" lang="zh-CN" altLang="en-US" sz="12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浙江大学湖州院</a:t>
              </a:r>
              <a:endParaRPr kumimoji="1" lang="en-US" altLang="zh-CN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kumimoji="1" lang="zh-CN" altLang="en-US" sz="1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故障诊断、异常检测</a:t>
              </a:r>
            </a:p>
          </p:txBody>
        </p:sp>
        <p:cxnSp>
          <p:nvCxnSpPr>
            <p:cNvPr id="33" name="直线连接符 32">
              <a:extLst>
                <a:ext uri="{FF2B5EF4-FFF2-40B4-BE49-F238E27FC236}">
                  <a16:creationId xmlns:a16="http://schemas.microsoft.com/office/drawing/2014/main" id="{DC53588B-CC3F-3E0E-F963-4D584AEE03E0}"/>
                </a:ext>
              </a:extLst>
            </p:cNvPr>
            <p:cNvCxnSpPr>
              <a:cxnSpLocks/>
            </p:cNvCxnSpPr>
            <p:nvPr/>
          </p:nvCxnSpPr>
          <p:spPr>
            <a:xfrm>
              <a:off x="5022012" y="3107306"/>
              <a:ext cx="1231193" cy="0"/>
            </a:xfrm>
            <a:prstGeom prst="line">
              <a:avLst/>
            </a:prstGeom>
            <a:ln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BD3F875-6E55-D96C-0D95-07946FDBF454}"/>
                </a:ext>
              </a:extLst>
            </p:cNvPr>
            <p:cNvSpPr txBox="1"/>
            <p:nvPr/>
          </p:nvSpPr>
          <p:spPr>
            <a:xfrm>
              <a:off x="5179918" y="31035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指导老师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A9AA1762-EE79-DFAE-CE02-8F0958CB90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729ED29-712F-0973-6BF9-85786AF4026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24F36D54-AEC2-18F5-D440-F8FDF9C3EA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F755F7CC-89A5-BADA-052C-5463A1F14047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69E3AE13-37D8-AE52-B2FD-4169EB3EB4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2C0BBCAE-EC2E-1727-F6BA-18CD40B56E0D}"/>
              </a:ext>
            </a:extLst>
          </p:cNvPr>
          <p:cNvSpPr>
            <a:spLocks noChangeAspect="1"/>
          </p:cNvSpPr>
          <p:nvPr/>
        </p:nvSpPr>
        <p:spPr>
          <a:xfrm>
            <a:off x="6759817" y="5521164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多相流</a:t>
            </a:r>
            <a:endParaRPr kumimoji="1"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箭头: 右 29">
            <a:extLst>
              <a:ext uri="{FF2B5EF4-FFF2-40B4-BE49-F238E27FC236}">
                <a16:creationId xmlns:a16="http://schemas.microsoft.com/office/drawing/2014/main" id="{AA132472-612E-92A2-D19A-451989FE2DE0}"/>
              </a:ext>
            </a:extLst>
          </p:cNvPr>
          <p:cNvSpPr/>
          <p:nvPr/>
        </p:nvSpPr>
        <p:spPr>
          <a:xfrm>
            <a:off x="1987573" y="5697538"/>
            <a:ext cx="1864301" cy="227348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2997C4-3C54-4C03-BB5B-7CC849BFFD2D}"/>
              </a:ext>
            </a:extLst>
          </p:cNvPr>
          <p:cNvGrpSpPr>
            <a:grpSpLocks noChangeAspect="1"/>
          </p:cNvGrpSpPr>
          <p:nvPr/>
        </p:nvGrpSpPr>
        <p:grpSpPr>
          <a:xfrm>
            <a:off x="5716945" y="2301088"/>
            <a:ext cx="1260000" cy="1260000"/>
            <a:chOff x="6389870" y="1024677"/>
            <a:chExt cx="1368000" cy="1368000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EC2B1F4-D689-42A9-B191-E63C3CDF8A02}"/>
                </a:ext>
              </a:extLst>
            </p:cNvPr>
            <p:cNvSpPr/>
            <p:nvPr/>
          </p:nvSpPr>
          <p:spPr>
            <a:xfrm>
              <a:off x="6389870" y="1024677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D3A6D669-0761-427D-8E30-70C903A22371}"/>
                </a:ext>
              </a:extLst>
            </p:cNvPr>
            <p:cNvPicPr>
              <a:picLocks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7500" b="97917" l="0" r="98256">
                          <a14:foregroundMark x1="21512" y1="88750" x2="29651" y2="98333"/>
                          <a14:foregroundMark x1="65698" y1="92917" x2="75000" y2="94583"/>
                          <a14:foregroundMark x1="47674" y1="92083" x2="93605" y2="95000"/>
                          <a14:foregroundMark x1="17442" y1="90000" x2="6395" y2="93333"/>
                          <a14:foregroundMark x1="4070" y1="84583" x2="5814" y2="98333"/>
                          <a14:foregroundMark x1="39535" y1="10000" x2="63953" y2="10000"/>
                          <a14:foregroundMark x1="54070" y1="7500" x2="67442" y2="13750"/>
                          <a14:foregroundMark x1="10465" y1="79583" x2="1163" y2="83333"/>
                          <a14:foregroundMark x1="79651" y1="75000" x2="94186" y2="81250"/>
                          <a14:foregroundMark x1="82558" y1="87500" x2="98837" y2="92500"/>
                          <a14:foregroundMark x1="19567" y1="78343" x2="0" y2="82083"/>
                          <a14:foregroundMark x1="26163" y1="77083" x2="22053" y2="77869"/>
                          <a14:foregroundMark x1="17744" y1="76291" x2="2326" y2="81667"/>
                          <a14:foregroundMark x1="23837" y1="74167" x2="19964" y2="75517"/>
                          <a14:foregroundMark x1="17848" y1="76408" x2="2907" y2="83750"/>
                          <a14:foregroundMark x1="23256" y1="73750" x2="19871" y2="75413"/>
                          <a14:foregroundMark x1="75000" y1="73750" x2="72674" y2="83333"/>
                          <a14:backgroundMark x1="18023" y1="73333" x2="15116" y2="73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43"/>
            <a:stretch>
              <a:fillRect/>
            </a:stretch>
          </p:blipFill>
          <p:spPr>
            <a:xfrm>
              <a:off x="6572736" y="1108812"/>
              <a:ext cx="972962" cy="1273378"/>
            </a:xfrm>
            <a:custGeom>
              <a:avLst/>
              <a:gdLst>
                <a:gd name="connsiteX0" fmla="*/ 153536 w 972962"/>
                <a:gd name="connsiteY0" fmla="*/ 0 h 1273378"/>
                <a:gd name="connsiteX1" fmla="*/ 836618 w 972962"/>
                <a:gd name="connsiteY1" fmla="*/ 0 h 1273378"/>
                <a:gd name="connsiteX2" fmla="*/ 877508 w 972962"/>
                <a:gd name="connsiteY2" fmla="*/ 22195 h 1273378"/>
                <a:gd name="connsiteX3" fmla="*/ 972962 w 972962"/>
                <a:gd name="connsiteY3" fmla="*/ 100951 h 1273378"/>
                <a:gd name="connsiteX4" fmla="*/ 972962 w 972962"/>
                <a:gd name="connsiteY4" fmla="*/ 1077805 h 1273378"/>
                <a:gd name="connsiteX5" fmla="*/ 877508 w 972962"/>
                <a:gd name="connsiteY5" fmla="*/ 1156562 h 1273378"/>
                <a:gd name="connsiteX6" fmla="*/ 495077 w 972962"/>
                <a:gd name="connsiteY6" fmla="*/ 1273378 h 1273378"/>
                <a:gd name="connsiteX7" fmla="*/ 11416 w 972962"/>
                <a:gd name="connsiteY7" fmla="*/ 1073039 h 1273378"/>
                <a:gd name="connsiteX8" fmla="*/ 0 w 972962"/>
                <a:gd name="connsiteY8" fmla="*/ 1059203 h 1273378"/>
                <a:gd name="connsiteX9" fmla="*/ 0 w 972962"/>
                <a:gd name="connsiteY9" fmla="*/ 119553 h 1273378"/>
                <a:gd name="connsiteX10" fmla="*/ 11416 w 972962"/>
                <a:gd name="connsiteY10" fmla="*/ 105717 h 1273378"/>
                <a:gd name="connsiteX11" fmla="*/ 112646 w 972962"/>
                <a:gd name="connsiteY11" fmla="*/ 22195 h 127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2962" h="1273378">
                  <a:moveTo>
                    <a:pt x="153536" y="0"/>
                  </a:moveTo>
                  <a:lnTo>
                    <a:pt x="836618" y="0"/>
                  </a:lnTo>
                  <a:lnTo>
                    <a:pt x="877508" y="22195"/>
                  </a:lnTo>
                  <a:lnTo>
                    <a:pt x="972962" y="100951"/>
                  </a:lnTo>
                  <a:lnTo>
                    <a:pt x="972962" y="1077805"/>
                  </a:lnTo>
                  <a:lnTo>
                    <a:pt x="877508" y="1156562"/>
                  </a:lnTo>
                  <a:cubicBezTo>
                    <a:pt x="768341" y="1230314"/>
                    <a:pt x="636738" y="1273378"/>
                    <a:pt x="495077" y="1273378"/>
                  </a:cubicBezTo>
                  <a:cubicBezTo>
                    <a:pt x="306196" y="1273378"/>
                    <a:pt x="135196" y="1196819"/>
                    <a:pt x="11416" y="1073039"/>
                  </a:cubicBezTo>
                  <a:lnTo>
                    <a:pt x="0" y="1059203"/>
                  </a:lnTo>
                  <a:lnTo>
                    <a:pt x="0" y="119553"/>
                  </a:lnTo>
                  <a:lnTo>
                    <a:pt x="11416" y="105717"/>
                  </a:lnTo>
                  <a:cubicBezTo>
                    <a:pt x="42361" y="74772"/>
                    <a:pt x="76257" y="46778"/>
                    <a:pt x="112646" y="22195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BC731F9-150F-4D26-953E-B2AAB5469D76}"/>
              </a:ext>
            </a:extLst>
          </p:cNvPr>
          <p:cNvGrpSpPr>
            <a:grpSpLocks noChangeAspect="1"/>
          </p:cNvGrpSpPr>
          <p:nvPr/>
        </p:nvGrpSpPr>
        <p:grpSpPr>
          <a:xfrm>
            <a:off x="336432" y="2301088"/>
            <a:ext cx="1260000" cy="1260000"/>
            <a:chOff x="-891617" y="608446"/>
            <a:chExt cx="1368000" cy="136800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C074198-EFFD-4EDB-8243-378D45D9220F}"/>
                </a:ext>
              </a:extLst>
            </p:cNvPr>
            <p:cNvSpPr/>
            <p:nvPr/>
          </p:nvSpPr>
          <p:spPr>
            <a:xfrm>
              <a:off x="-891617" y="608446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F84FDAB-64DE-40B3-81B3-CFFBFA20191C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803" b="98555" l="1154" r="96538">
                          <a14:foregroundMark x1="45769" y1="98555" x2="45769" y2="98555"/>
                          <a14:foregroundMark x1="21538" y1="87572" x2="21538" y2="87572"/>
                          <a14:foregroundMark x1="18462" y1="74277" x2="18462" y2="74277"/>
                          <a14:foregroundMark x1="20000" y1="72543" x2="20000" y2="72543"/>
                          <a14:foregroundMark x1="19231" y1="65318" x2="20000" y2="71387"/>
                          <a14:foregroundMark x1="10000" y1="68497" x2="23077" y2="80058"/>
                          <a14:foregroundMark x1="22308" y1="76012" x2="86538" y2="96821"/>
                          <a14:foregroundMark x1="86538" y1="96821" x2="28077" y2="80058"/>
                          <a14:foregroundMark x1="28077" y1="80058" x2="27692" y2="80636"/>
                          <a14:foregroundMark x1="13077" y1="80058" x2="16154" y2="81792"/>
                          <a14:foregroundMark x1="9231" y1="74855" x2="23077" y2="81792"/>
                          <a14:foregroundMark x1="13846" y1="88150" x2="14615" y2="85838"/>
                          <a14:foregroundMark x1="19231" y1="86416" x2="33846" y2="93353"/>
                          <a14:foregroundMark x1="6154" y1="89306" x2="18462" y2="96243"/>
                          <a14:foregroundMark x1="2308" y1="71387" x2="1538" y2="96243"/>
                          <a14:foregroundMark x1="70385" y1="64740" x2="81538" y2="90462"/>
                          <a14:foregroundMark x1="88462" y1="71965" x2="89231" y2="92775"/>
                          <a14:foregroundMark x1="93077" y1="74277" x2="91538" y2="95087"/>
                          <a14:foregroundMark x1="96923" y1="97399" x2="96923" y2="89884"/>
                          <a14:foregroundMark x1="32308" y1="7803" x2="59615" y2="83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581"/>
            <a:stretch>
              <a:fillRect/>
            </a:stretch>
          </p:blipFill>
          <p:spPr>
            <a:xfrm>
              <a:off x="-747617" y="723964"/>
              <a:ext cx="1080000" cy="1244435"/>
            </a:xfrm>
            <a:custGeom>
              <a:avLst/>
              <a:gdLst>
                <a:gd name="connsiteX0" fmla="*/ 149390 w 1080000"/>
                <a:gd name="connsiteY0" fmla="*/ 0 h 1244435"/>
                <a:gd name="connsiteX1" fmla="*/ 930610 w 1080000"/>
                <a:gd name="connsiteY1" fmla="*/ 0 h 1244435"/>
                <a:gd name="connsiteX2" fmla="*/ 1023661 w 1080000"/>
                <a:gd name="connsiteY2" fmla="*/ 76774 h 1244435"/>
                <a:gd name="connsiteX3" fmla="*/ 1080000 w 1080000"/>
                <a:gd name="connsiteY3" fmla="*/ 145057 h 1244435"/>
                <a:gd name="connsiteX4" fmla="*/ 1080000 w 1080000"/>
                <a:gd name="connsiteY4" fmla="*/ 975813 h 1244435"/>
                <a:gd name="connsiteX5" fmla="*/ 1023661 w 1080000"/>
                <a:gd name="connsiteY5" fmla="*/ 1044096 h 1244435"/>
                <a:gd name="connsiteX6" fmla="*/ 540000 w 1080000"/>
                <a:gd name="connsiteY6" fmla="*/ 1244435 h 1244435"/>
                <a:gd name="connsiteX7" fmla="*/ 56339 w 1080000"/>
                <a:gd name="connsiteY7" fmla="*/ 1044096 h 1244435"/>
                <a:gd name="connsiteX8" fmla="*/ 0 w 1080000"/>
                <a:gd name="connsiteY8" fmla="*/ 975813 h 1244435"/>
                <a:gd name="connsiteX9" fmla="*/ 0 w 1080000"/>
                <a:gd name="connsiteY9" fmla="*/ 145057 h 1244435"/>
                <a:gd name="connsiteX10" fmla="*/ 56339 w 1080000"/>
                <a:gd name="connsiteY10" fmla="*/ 76774 h 124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000" h="1244435">
                  <a:moveTo>
                    <a:pt x="149390" y="0"/>
                  </a:moveTo>
                  <a:lnTo>
                    <a:pt x="930610" y="0"/>
                  </a:lnTo>
                  <a:lnTo>
                    <a:pt x="1023661" y="76774"/>
                  </a:lnTo>
                  <a:lnTo>
                    <a:pt x="1080000" y="145057"/>
                  </a:lnTo>
                  <a:lnTo>
                    <a:pt x="1080000" y="975813"/>
                  </a:lnTo>
                  <a:lnTo>
                    <a:pt x="1023661" y="1044096"/>
                  </a:lnTo>
                  <a:cubicBezTo>
                    <a:pt x="899882" y="1167876"/>
                    <a:pt x="728882" y="1244435"/>
                    <a:pt x="540000" y="1244435"/>
                  </a:cubicBezTo>
                  <a:cubicBezTo>
                    <a:pt x="351119" y="1244435"/>
                    <a:pt x="180119" y="1167876"/>
                    <a:pt x="56339" y="1044096"/>
                  </a:cubicBezTo>
                  <a:lnTo>
                    <a:pt x="0" y="975813"/>
                  </a:lnTo>
                  <a:lnTo>
                    <a:pt x="0" y="145057"/>
                  </a:lnTo>
                  <a:lnTo>
                    <a:pt x="56339" y="76774"/>
                  </a:lnTo>
                  <a:close/>
                </a:path>
              </a:pathLst>
            </a:custGeom>
          </p:spPr>
        </p:pic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F84D05E-B91D-4084-8A41-751BD6F4ABFB}"/>
              </a:ext>
            </a:extLst>
          </p:cNvPr>
          <p:cNvGrpSpPr>
            <a:grpSpLocks noChangeAspect="1"/>
          </p:cNvGrpSpPr>
          <p:nvPr/>
        </p:nvGrpSpPr>
        <p:grpSpPr>
          <a:xfrm>
            <a:off x="4009707" y="2301088"/>
            <a:ext cx="1246503" cy="1260000"/>
            <a:chOff x="-891617" y="608446"/>
            <a:chExt cx="1368000" cy="1382813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CB49280-C81A-42F2-B319-8BB557F45807}"/>
                </a:ext>
              </a:extLst>
            </p:cNvPr>
            <p:cNvSpPr/>
            <p:nvPr/>
          </p:nvSpPr>
          <p:spPr>
            <a:xfrm>
              <a:off x="-891617" y="608446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564DF720-312A-4EDE-A978-B064AC1C338D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26" b="5326"/>
            <a:stretch/>
          </p:blipFill>
          <p:spPr>
            <a:xfrm>
              <a:off x="-747617" y="746824"/>
              <a:ext cx="1080000" cy="1244435"/>
            </a:xfrm>
            <a:custGeom>
              <a:avLst/>
              <a:gdLst>
                <a:gd name="connsiteX0" fmla="*/ 149390 w 1080000"/>
                <a:gd name="connsiteY0" fmla="*/ 0 h 1244435"/>
                <a:gd name="connsiteX1" fmla="*/ 930610 w 1080000"/>
                <a:gd name="connsiteY1" fmla="*/ 0 h 1244435"/>
                <a:gd name="connsiteX2" fmla="*/ 1023661 w 1080000"/>
                <a:gd name="connsiteY2" fmla="*/ 76774 h 1244435"/>
                <a:gd name="connsiteX3" fmla="*/ 1080000 w 1080000"/>
                <a:gd name="connsiteY3" fmla="*/ 145057 h 1244435"/>
                <a:gd name="connsiteX4" fmla="*/ 1080000 w 1080000"/>
                <a:gd name="connsiteY4" fmla="*/ 975813 h 1244435"/>
                <a:gd name="connsiteX5" fmla="*/ 1023661 w 1080000"/>
                <a:gd name="connsiteY5" fmla="*/ 1044096 h 1244435"/>
                <a:gd name="connsiteX6" fmla="*/ 540000 w 1080000"/>
                <a:gd name="connsiteY6" fmla="*/ 1244435 h 1244435"/>
                <a:gd name="connsiteX7" fmla="*/ 56339 w 1080000"/>
                <a:gd name="connsiteY7" fmla="*/ 1044096 h 1244435"/>
                <a:gd name="connsiteX8" fmla="*/ 0 w 1080000"/>
                <a:gd name="connsiteY8" fmla="*/ 975813 h 1244435"/>
                <a:gd name="connsiteX9" fmla="*/ 0 w 1080000"/>
                <a:gd name="connsiteY9" fmla="*/ 145057 h 1244435"/>
                <a:gd name="connsiteX10" fmla="*/ 56339 w 1080000"/>
                <a:gd name="connsiteY10" fmla="*/ 76774 h 124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000" h="1244435">
                  <a:moveTo>
                    <a:pt x="149390" y="0"/>
                  </a:moveTo>
                  <a:lnTo>
                    <a:pt x="930610" y="0"/>
                  </a:lnTo>
                  <a:lnTo>
                    <a:pt x="1023661" y="76774"/>
                  </a:lnTo>
                  <a:lnTo>
                    <a:pt x="1080000" y="145057"/>
                  </a:lnTo>
                  <a:lnTo>
                    <a:pt x="1080000" y="975813"/>
                  </a:lnTo>
                  <a:lnTo>
                    <a:pt x="1023661" y="1044096"/>
                  </a:lnTo>
                  <a:cubicBezTo>
                    <a:pt x="899882" y="1167876"/>
                    <a:pt x="728882" y="1244435"/>
                    <a:pt x="540000" y="1244435"/>
                  </a:cubicBezTo>
                  <a:cubicBezTo>
                    <a:pt x="351119" y="1244435"/>
                    <a:pt x="180119" y="1167876"/>
                    <a:pt x="56339" y="1044096"/>
                  </a:cubicBezTo>
                  <a:lnTo>
                    <a:pt x="0" y="975813"/>
                  </a:lnTo>
                  <a:lnTo>
                    <a:pt x="0" y="145057"/>
                  </a:lnTo>
                  <a:lnTo>
                    <a:pt x="56339" y="76774"/>
                  </a:lnTo>
                  <a:close/>
                </a:path>
              </a:pathLst>
            </a:cu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8598EF9-AE96-42FF-A7B1-1D2AE4FE0AF3}"/>
              </a:ext>
            </a:extLst>
          </p:cNvPr>
          <p:cNvGrpSpPr>
            <a:grpSpLocks noChangeAspect="1"/>
          </p:cNvGrpSpPr>
          <p:nvPr/>
        </p:nvGrpSpPr>
        <p:grpSpPr>
          <a:xfrm>
            <a:off x="4843335" y="1081559"/>
            <a:ext cx="1260000" cy="1260000"/>
            <a:chOff x="5098339" y="1024677"/>
            <a:chExt cx="1368000" cy="1368000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C0AE0F4-92A6-4A16-B44E-99EDA07FFA86}"/>
                </a:ext>
              </a:extLst>
            </p:cNvPr>
            <p:cNvSpPr/>
            <p:nvPr/>
          </p:nvSpPr>
          <p:spPr>
            <a:xfrm>
              <a:off x="5098339" y="1024677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2C2D3181-9CEB-4B41-9490-995B6E60BD84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9222" b="99712" l="1154" r="97692">
                          <a14:foregroundMark x1="12308" y1="81268" x2="41538" y2="95101"/>
                          <a14:foregroundMark x1="67692" y1="81844" x2="84615" y2="90490"/>
                          <a14:foregroundMark x1="75000" y1="79827" x2="87308" y2="96542"/>
                          <a14:foregroundMark x1="9615" y1="89914" x2="13846" y2="99135"/>
                          <a14:foregroundMark x1="1538" y1="89914" x2="1538" y2="97695"/>
                          <a14:foregroundMark x1="45769" y1="95677" x2="43077" y2="99712"/>
                          <a14:foregroundMark x1="95000" y1="84438" x2="97692" y2="97695"/>
                          <a14:foregroundMark x1="7308" y1="80692" x2="8077" y2="804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0"/>
            <a:stretch>
              <a:fillRect/>
            </a:stretch>
          </p:blipFill>
          <p:spPr>
            <a:xfrm>
              <a:off x="5266537" y="1049227"/>
              <a:ext cx="1012443" cy="1343450"/>
            </a:xfrm>
            <a:custGeom>
              <a:avLst/>
              <a:gdLst>
                <a:gd name="connsiteX0" fmla="*/ 338841 w 1012443"/>
                <a:gd name="connsiteY0" fmla="*/ 0 h 1343450"/>
                <a:gd name="connsiteX1" fmla="*/ 683181 w 1012443"/>
                <a:gd name="connsiteY1" fmla="*/ 0 h 1343450"/>
                <a:gd name="connsiteX2" fmla="*/ 777255 w 1012443"/>
                <a:gd name="connsiteY2" fmla="*/ 29202 h 1343450"/>
                <a:gd name="connsiteX3" fmla="*/ 994672 w 1012443"/>
                <a:gd name="connsiteY3" fmla="*/ 175789 h 1343450"/>
                <a:gd name="connsiteX4" fmla="*/ 1012443 w 1012443"/>
                <a:gd name="connsiteY4" fmla="*/ 197327 h 1343450"/>
                <a:gd name="connsiteX5" fmla="*/ 1012443 w 1012443"/>
                <a:gd name="connsiteY5" fmla="*/ 1121573 h 1343450"/>
                <a:gd name="connsiteX6" fmla="*/ 994672 w 1012443"/>
                <a:gd name="connsiteY6" fmla="*/ 1143111 h 1343450"/>
                <a:gd name="connsiteX7" fmla="*/ 511011 w 1012443"/>
                <a:gd name="connsiteY7" fmla="*/ 1343450 h 1343450"/>
                <a:gd name="connsiteX8" fmla="*/ 27350 w 1012443"/>
                <a:gd name="connsiteY8" fmla="*/ 1143111 h 1343450"/>
                <a:gd name="connsiteX9" fmla="*/ 0 w 1012443"/>
                <a:gd name="connsiteY9" fmla="*/ 1109963 h 1343450"/>
                <a:gd name="connsiteX10" fmla="*/ 0 w 1012443"/>
                <a:gd name="connsiteY10" fmla="*/ 208937 h 1343450"/>
                <a:gd name="connsiteX11" fmla="*/ 27350 w 1012443"/>
                <a:gd name="connsiteY11" fmla="*/ 175789 h 1343450"/>
                <a:gd name="connsiteX12" fmla="*/ 244767 w 1012443"/>
                <a:gd name="connsiteY12" fmla="*/ 29202 h 134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2443" h="1343450">
                  <a:moveTo>
                    <a:pt x="338841" y="0"/>
                  </a:moveTo>
                  <a:lnTo>
                    <a:pt x="683181" y="0"/>
                  </a:lnTo>
                  <a:lnTo>
                    <a:pt x="777255" y="29202"/>
                  </a:lnTo>
                  <a:cubicBezTo>
                    <a:pt x="859088" y="63814"/>
                    <a:pt x="932783" y="113899"/>
                    <a:pt x="994672" y="175789"/>
                  </a:cubicBezTo>
                  <a:lnTo>
                    <a:pt x="1012443" y="197327"/>
                  </a:lnTo>
                  <a:lnTo>
                    <a:pt x="1012443" y="1121573"/>
                  </a:lnTo>
                  <a:lnTo>
                    <a:pt x="994672" y="1143111"/>
                  </a:lnTo>
                  <a:cubicBezTo>
                    <a:pt x="870893" y="1266891"/>
                    <a:pt x="699893" y="1343450"/>
                    <a:pt x="511011" y="1343450"/>
                  </a:cubicBezTo>
                  <a:cubicBezTo>
                    <a:pt x="322130" y="1343450"/>
                    <a:pt x="151130" y="1266891"/>
                    <a:pt x="27350" y="1143111"/>
                  </a:cubicBezTo>
                  <a:lnTo>
                    <a:pt x="0" y="1109963"/>
                  </a:lnTo>
                  <a:lnTo>
                    <a:pt x="0" y="208937"/>
                  </a:lnTo>
                  <a:lnTo>
                    <a:pt x="27350" y="175789"/>
                  </a:lnTo>
                  <a:cubicBezTo>
                    <a:pt x="89240" y="113899"/>
                    <a:pt x="162935" y="63814"/>
                    <a:pt x="244767" y="29202"/>
                  </a:cubicBezTo>
                  <a:close/>
                </a:path>
              </a:pathLst>
            </a:custGeom>
          </p:spPr>
        </p:pic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77B6DA0D-666D-4654-6493-020D1BFC4408}"/>
              </a:ext>
            </a:extLst>
          </p:cNvPr>
          <p:cNvSpPr>
            <a:spLocks noChangeAspect="1"/>
          </p:cNvSpPr>
          <p:nvPr/>
        </p:nvSpPr>
        <p:spPr>
          <a:xfrm>
            <a:off x="5476849" y="5521164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AE58899-7D9E-46EF-971C-2BB0C63D9F3F}"/>
              </a:ext>
            </a:extLst>
          </p:cNvPr>
          <p:cNvGrpSpPr>
            <a:grpSpLocks noChangeAspect="1"/>
          </p:cNvGrpSpPr>
          <p:nvPr/>
        </p:nvGrpSpPr>
        <p:grpSpPr>
          <a:xfrm>
            <a:off x="2130340" y="2309009"/>
            <a:ext cx="1260000" cy="1260000"/>
            <a:chOff x="1734281" y="2434624"/>
            <a:chExt cx="1368000" cy="136800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7E9572F-6758-4FAD-8E7D-4C89B8F22A70}"/>
                </a:ext>
              </a:extLst>
            </p:cNvPr>
            <p:cNvSpPr/>
            <p:nvPr/>
          </p:nvSpPr>
          <p:spPr>
            <a:xfrm>
              <a:off x="1734281" y="2434624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A1AAD4D2-8004-40D5-BC8A-B432206E7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4716" b="98186" l="1523" r="97293">
                          <a14:foregroundMark x1="46531" y1="81741" x2="46531" y2="81741"/>
                          <a14:foregroundMark x1="23181" y1="75212" x2="54992" y2="95405"/>
                          <a14:foregroundMark x1="55668" y1="82709" x2="95093" y2="94800"/>
                          <a14:foregroundMark x1="62606" y1="78235" x2="97293" y2="96856"/>
                          <a14:foregroundMark x1="72589" y1="76179" x2="97293" y2="90326"/>
                          <a14:foregroundMark x1="11168" y1="75695" x2="9814" y2="93349"/>
                          <a14:foregroundMark x1="19628" y1="76663" x2="2030" y2="83797"/>
                          <a14:foregroundMark x1="17597" y1="85248" x2="4907" y2="94317"/>
                          <a14:foregroundMark x1="18274" y1="90810" x2="18951" y2="92382"/>
                          <a14:foregroundMark x1="35195" y1="76179" x2="35195" y2="76179"/>
                          <a14:foregroundMark x1="9137" y1="93349" x2="13367" y2="95405"/>
                          <a14:foregroundMark x1="35195" y1="87787" x2="40102" y2="94800"/>
                          <a14:foregroundMark x1="59222" y1="92382" x2="63452" y2="95889"/>
                          <a14:foregroundMark x1="9137" y1="97340" x2="11168" y2="98428"/>
                          <a14:foregroundMark x1="35871" y1="8222" x2="48562" y2="8706"/>
                          <a14:foregroundMark x1="45008" y1="4716" x2="63452" y2="66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96"/>
            <a:stretch>
              <a:fillRect/>
            </a:stretch>
          </p:blipFill>
          <p:spPr>
            <a:xfrm>
              <a:off x="1909655" y="2534265"/>
              <a:ext cx="1017252" cy="1268359"/>
            </a:xfrm>
            <a:custGeom>
              <a:avLst/>
              <a:gdLst>
                <a:gd name="connsiteX0" fmla="*/ 168602 w 1017252"/>
                <a:gd name="connsiteY0" fmla="*/ 0 h 1268359"/>
                <a:gd name="connsiteX1" fmla="*/ 870178 w 1017252"/>
                <a:gd name="connsiteY1" fmla="*/ 0 h 1268359"/>
                <a:gd name="connsiteX2" fmla="*/ 901821 w 1017252"/>
                <a:gd name="connsiteY2" fmla="*/ 17176 h 1268359"/>
                <a:gd name="connsiteX3" fmla="*/ 1003051 w 1017252"/>
                <a:gd name="connsiteY3" fmla="*/ 100698 h 1268359"/>
                <a:gd name="connsiteX4" fmla="*/ 1017252 w 1017252"/>
                <a:gd name="connsiteY4" fmla="*/ 117910 h 1268359"/>
                <a:gd name="connsiteX5" fmla="*/ 1017252 w 1017252"/>
                <a:gd name="connsiteY5" fmla="*/ 1050809 h 1268359"/>
                <a:gd name="connsiteX6" fmla="*/ 1003051 w 1017252"/>
                <a:gd name="connsiteY6" fmla="*/ 1068020 h 1268359"/>
                <a:gd name="connsiteX7" fmla="*/ 519390 w 1017252"/>
                <a:gd name="connsiteY7" fmla="*/ 1268359 h 1268359"/>
                <a:gd name="connsiteX8" fmla="*/ 35729 w 1017252"/>
                <a:gd name="connsiteY8" fmla="*/ 1068020 h 1268359"/>
                <a:gd name="connsiteX9" fmla="*/ 0 w 1017252"/>
                <a:gd name="connsiteY9" fmla="*/ 1024716 h 1268359"/>
                <a:gd name="connsiteX10" fmla="*/ 0 w 1017252"/>
                <a:gd name="connsiteY10" fmla="*/ 144002 h 1268359"/>
                <a:gd name="connsiteX11" fmla="*/ 35729 w 1017252"/>
                <a:gd name="connsiteY11" fmla="*/ 100698 h 1268359"/>
                <a:gd name="connsiteX12" fmla="*/ 136959 w 1017252"/>
                <a:gd name="connsiteY12" fmla="*/ 17176 h 126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7252" h="1268359">
                  <a:moveTo>
                    <a:pt x="168602" y="0"/>
                  </a:moveTo>
                  <a:lnTo>
                    <a:pt x="870178" y="0"/>
                  </a:lnTo>
                  <a:lnTo>
                    <a:pt x="901821" y="17176"/>
                  </a:lnTo>
                  <a:cubicBezTo>
                    <a:pt x="938210" y="41759"/>
                    <a:pt x="972106" y="69753"/>
                    <a:pt x="1003051" y="100698"/>
                  </a:cubicBezTo>
                  <a:lnTo>
                    <a:pt x="1017252" y="117910"/>
                  </a:lnTo>
                  <a:lnTo>
                    <a:pt x="1017252" y="1050809"/>
                  </a:lnTo>
                  <a:lnTo>
                    <a:pt x="1003051" y="1068020"/>
                  </a:lnTo>
                  <a:cubicBezTo>
                    <a:pt x="879272" y="1191800"/>
                    <a:pt x="708272" y="1268359"/>
                    <a:pt x="519390" y="1268359"/>
                  </a:cubicBezTo>
                  <a:cubicBezTo>
                    <a:pt x="330509" y="1268359"/>
                    <a:pt x="159509" y="1191800"/>
                    <a:pt x="35729" y="1068020"/>
                  </a:cubicBezTo>
                  <a:lnTo>
                    <a:pt x="0" y="1024716"/>
                  </a:lnTo>
                  <a:lnTo>
                    <a:pt x="0" y="144002"/>
                  </a:lnTo>
                  <a:lnTo>
                    <a:pt x="35729" y="100698"/>
                  </a:lnTo>
                  <a:cubicBezTo>
                    <a:pt x="66674" y="69753"/>
                    <a:pt x="100570" y="41759"/>
                    <a:pt x="136959" y="17176"/>
                  </a:cubicBezTo>
                  <a:close/>
                </a:path>
              </a:pathLst>
            </a:cu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41D6FAA-7DFA-45A4-9045-781A57DDB411}"/>
              </a:ext>
            </a:extLst>
          </p:cNvPr>
          <p:cNvGrpSpPr>
            <a:grpSpLocks noChangeAspect="1"/>
          </p:cNvGrpSpPr>
          <p:nvPr/>
        </p:nvGrpSpPr>
        <p:grpSpPr>
          <a:xfrm>
            <a:off x="3010932" y="1082656"/>
            <a:ext cx="1259999" cy="1260000"/>
            <a:chOff x="3010931" y="1082656"/>
            <a:chExt cx="1368000" cy="1368001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53E740A-D476-45CA-96C5-75410D852414}"/>
                </a:ext>
              </a:extLst>
            </p:cNvPr>
            <p:cNvSpPr/>
            <p:nvPr/>
          </p:nvSpPr>
          <p:spPr>
            <a:xfrm>
              <a:off x="3010931" y="1082656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4BC394ED-E0C8-417F-A467-7A93DD95E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8285" b="99928" l="3704" r="98889">
                          <a14:foregroundMark x1="29722" y1="74568" x2="51019" y2="91427"/>
                          <a14:foregroundMark x1="33056" y1="70317" x2="41019" y2="83646"/>
                          <a14:foregroundMark x1="7963" y1="76801" x2="38889" y2="90778"/>
                          <a14:foregroundMark x1="14259" y1="72911" x2="57222" y2="92435"/>
                          <a14:foregroundMark x1="12222" y1="79755" x2="33426" y2="95965"/>
                          <a14:foregroundMark x1="7593" y1="82997" x2="15556" y2="99280"/>
                          <a14:foregroundMark x1="3796" y1="75865" x2="3796" y2="96326"/>
                          <a14:foregroundMark x1="73519" y1="75865" x2="85278" y2="95677"/>
                          <a14:foregroundMark x1="65185" y1="75865" x2="89444" y2="95029"/>
                          <a14:foregroundMark x1="76019" y1="77161" x2="94815" y2="89193"/>
                          <a14:foregroundMark x1="66019" y1="87896" x2="86111" y2="95677"/>
                          <a14:foregroundMark x1="71481" y1="84294" x2="82778" y2="98271"/>
                          <a14:foregroundMark x1="66852" y1="92075" x2="73519" y2="99280"/>
                          <a14:foregroundMark x1="69815" y1="92075" x2="75185" y2="98919"/>
                          <a14:foregroundMark x1="91111" y1="86239" x2="98981" y2="99928"/>
                          <a14:foregroundMark x1="71019" y1="71326" x2="88611" y2="81412"/>
                          <a14:foregroundMark x1="87315" y1="78170" x2="98611" y2="87536"/>
                          <a14:foregroundMark x1="35556" y1="8285" x2="61019" y2="89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43"/>
            <a:stretch>
              <a:fillRect/>
            </a:stretch>
          </p:blipFill>
          <p:spPr>
            <a:xfrm>
              <a:off x="3145295" y="1127502"/>
              <a:ext cx="1099272" cy="1323155"/>
            </a:xfrm>
            <a:custGeom>
              <a:avLst/>
              <a:gdLst>
                <a:gd name="connsiteX0" fmla="*/ 302915 w 1099272"/>
                <a:gd name="connsiteY0" fmla="*/ 0 h 1323155"/>
                <a:gd name="connsiteX1" fmla="*/ 778015 w 1099272"/>
                <a:gd name="connsiteY1" fmla="*/ 0 h 1323155"/>
                <a:gd name="connsiteX2" fmla="*/ 806709 w 1099272"/>
                <a:gd name="connsiteY2" fmla="*/ 8907 h 1323155"/>
                <a:gd name="connsiteX3" fmla="*/ 1024126 w 1099272"/>
                <a:gd name="connsiteY3" fmla="*/ 155494 h 1323155"/>
                <a:gd name="connsiteX4" fmla="*/ 1099272 w 1099272"/>
                <a:gd name="connsiteY4" fmla="*/ 246572 h 1323155"/>
                <a:gd name="connsiteX5" fmla="*/ 1099272 w 1099272"/>
                <a:gd name="connsiteY5" fmla="*/ 1031739 h 1323155"/>
                <a:gd name="connsiteX6" fmla="*/ 1024126 w 1099272"/>
                <a:gd name="connsiteY6" fmla="*/ 1122816 h 1323155"/>
                <a:gd name="connsiteX7" fmla="*/ 540465 w 1099272"/>
                <a:gd name="connsiteY7" fmla="*/ 1323155 h 1323155"/>
                <a:gd name="connsiteX8" fmla="*/ 56804 w 1099272"/>
                <a:gd name="connsiteY8" fmla="*/ 1122816 h 1323155"/>
                <a:gd name="connsiteX9" fmla="*/ 0 w 1099272"/>
                <a:gd name="connsiteY9" fmla="*/ 1053969 h 1323155"/>
                <a:gd name="connsiteX10" fmla="*/ 0 w 1099272"/>
                <a:gd name="connsiteY10" fmla="*/ 224341 h 1323155"/>
                <a:gd name="connsiteX11" fmla="*/ 56804 w 1099272"/>
                <a:gd name="connsiteY11" fmla="*/ 155494 h 1323155"/>
                <a:gd name="connsiteX12" fmla="*/ 274221 w 1099272"/>
                <a:gd name="connsiteY12" fmla="*/ 8907 h 132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9272" h="1323155">
                  <a:moveTo>
                    <a:pt x="302915" y="0"/>
                  </a:moveTo>
                  <a:lnTo>
                    <a:pt x="778015" y="0"/>
                  </a:lnTo>
                  <a:lnTo>
                    <a:pt x="806709" y="8907"/>
                  </a:lnTo>
                  <a:cubicBezTo>
                    <a:pt x="888542" y="43519"/>
                    <a:pt x="962236" y="93604"/>
                    <a:pt x="1024126" y="155494"/>
                  </a:cubicBezTo>
                  <a:lnTo>
                    <a:pt x="1099272" y="246572"/>
                  </a:lnTo>
                  <a:lnTo>
                    <a:pt x="1099272" y="1031739"/>
                  </a:lnTo>
                  <a:lnTo>
                    <a:pt x="1024126" y="1122816"/>
                  </a:lnTo>
                  <a:cubicBezTo>
                    <a:pt x="900347" y="1246596"/>
                    <a:pt x="729347" y="1323155"/>
                    <a:pt x="540465" y="1323155"/>
                  </a:cubicBezTo>
                  <a:cubicBezTo>
                    <a:pt x="351584" y="1323155"/>
                    <a:pt x="180584" y="1246596"/>
                    <a:pt x="56804" y="1122816"/>
                  </a:cubicBezTo>
                  <a:lnTo>
                    <a:pt x="0" y="1053969"/>
                  </a:lnTo>
                  <a:lnTo>
                    <a:pt x="0" y="224341"/>
                  </a:lnTo>
                  <a:lnTo>
                    <a:pt x="56804" y="155494"/>
                  </a:lnTo>
                  <a:cubicBezTo>
                    <a:pt x="118694" y="93604"/>
                    <a:pt x="192389" y="43519"/>
                    <a:pt x="274221" y="8907"/>
                  </a:cubicBezTo>
                  <a:close/>
                </a:path>
              </a:pathLst>
            </a:cu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E21058A-87C6-7C30-52C2-4D892A9EDC23}"/>
              </a:ext>
            </a:extLst>
          </p:cNvPr>
          <p:cNvSpPr txBox="1"/>
          <p:nvPr/>
        </p:nvSpPr>
        <p:spPr>
          <a:xfrm>
            <a:off x="4175342" y="4764132"/>
            <a:ext cx="10709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离线</a:t>
            </a:r>
            <a:r>
              <a:rPr kumimoji="1" lang="en-US" altLang="zh-CN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在线油气管网仿真</a:t>
            </a:r>
            <a:endParaRPr kumimoji="1" lang="zh-CN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D60604-6EA7-1748-19D7-7F689AC71244}"/>
              </a:ext>
            </a:extLst>
          </p:cNvPr>
          <p:cNvSpPr txBox="1"/>
          <p:nvPr/>
        </p:nvSpPr>
        <p:spPr>
          <a:xfrm>
            <a:off x="4224560" y="5753829"/>
            <a:ext cx="10709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离线</a:t>
            </a:r>
            <a:r>
              <a:rPr kumimoji="1" lang="en-US" altLang="zh-CN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在线系统能耗优化</a:t>
            </a:r>
            <a:endParaRPr kumimoji="1" lang="zh-CN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4C3CD28-46B8-2610-FE2B-DE12B1D8CC59}"/>
              </a:ext>
            </a:extLst>
          </p:cNvPr>
          <p:cNvSpPr txBox="1"/>
          <p:nvPr/>
        </p:nvSpPr>
        <p:spPr>
          <a:xfrm>
            <a:off x="5524048" y="5834396"/>
            <a:ext cx="1070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混动车辆能量管理</a:t>
            </a:r>
          </a:p>
        </p:txBody>
      </p:sp>
    </p:spTree>
    <p:extLst>
      <p:ext uri="{BB962C8B-B14F-4D97-AF65-F5344CB8AC3E}">
        <p14:creationId xmlns:p14="http://schemas.microsoft.com/office/powerpoint/2010/main" val="231201879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29DBE-9907-BC74-9DB7-BC49F11F8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57">
            <a:extLst>
              <a:ext uri="{FF2B5EF4-FFF2-40B4-BE49-F238E27FC236}">
                <a16:creationId xmlns:a16="http://schemas.microsoft.com/office/drawing/2014/main" id="{7ECAE98D-C35C-95C7-0587-F3B288C40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Rectangle 41">
            <a:extLst>
              <a:ext uri="{FF2B5EF4-FFF2-40B4-BE49-F238E27FC236}">
                <a16:creationId xmlns:a16="http://schemas.microsoft.com/office/drawing/2014/main" id="{1B752AFE-2C3F-960D-0354-8B7B59087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" name="Rectangle 57">
            <a:extLst>
              <a:ext uri="{FF2B5EF4-FFF2-40B4-BE49-F238E27FC236}">
                <a16:creationId xmlns:a16="http://schemas.microsoft.com/office/drawing/2014/main" id="{E76DC8C8-B57B-9A02-991D-84AFE0FD3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" name="Rectangle 41">
            <a:extLst>
              <a:ext uri="{FF2B5EF4-FFF2-40B4-BE49-F238E27FC236}">
                <a16:creationId xmlns:a16="http://schemas.microsoft.com/office/drawing/2014/main" id="{F293F44E-CF14-0BD5-C0A0-5300277BC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" name="Text Box 70">
            <a:extLst>
              <a:ext uri="{FF2B5EF4-FFF2-40B4-BE49-F238E27FC236}">
                <a16:creationId xmlns:a16="http://schemas.microsoft.com/office/drawing/2014/main" id="{69436235-A158-CA0F-E223-E18AD2A19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初赛算法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" name="Text Box 68">
            <a:extLst>
              <a:ext uri="{FF2B5EF4-FFF2-40B4-BE49-F238E27FC236}">
                <a16:creationId xmlns:a16="http://schemas.microsoft.com/office/drawing/2014/main" id="{87EE2DA7-49ED-B029-E1FD-68B4A7E61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团队简介</a:t>
            </a:r>
          </a:p>
        </p:txBody>
      </p:sp>
      <p:sp>
        <p:nvSpPr>
          <p:cNvPr id="104" name="Text Box 68">
            <a:extLst>
              <a:ext uri="{FF2B5EF4-FFF2-40B4-BE49-F238E27FC236}">
                <a16:creationId xmlns:a16="http://schemas.microsoft.com/office/drawing/2014/main" id="{C5CA7509-AF04-0B55-1D99-64847C716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270" y="2802779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</a:p>
        </p:txBody>
      </p:sp>
      <p:sp>
        <p:nvSpPr>
          <p:cNvPr id="105" name="Text Box 68">
            <a:extLst>
              <a:ext uri="{FF2B5EF4-FFF2-40B4-BE49-F238E27FC236}">
                <a16:creationId xmlns:a16="http://schemas.microsoft.com/office/drawing/2014/main" id="{3DEC036E-CBA7-7834-F9A8-A919457693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</a:p>
        </p:txBody>
      </p:sp>
      <p:sp>
        <p:nvSpPr>
          <p:cNvPr id="27" name="Rectangle 57">
            <a:extLst>
              <a:ext uri="{FF2B5EF4-FFF2-40B4-BE49-F238E27FC236}">
                <a16:creationId xmlns:a16="http://schemas.microsoft.com/office/drawing/2014/main" id="{F53068FE-83C2-58E2-83AC-4284343B3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Rectangle 41">
            <a:extLst>
              <a:ext uri="{FF2B5EF4-FFF2-40B4-BE49-F238E27FC236}">
                <a16:creationId xmlns:a16="http://schemas.microsoft.com/office/drawing/2014/main" id="{1A22FF6E-B7A6-474C-A756-A788DCB55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 Box 70">
            <a:extLst>
              <a:ext uri="{FF2B5EF4-FFF2-40B4-BE49-F238E27FC236}">
                <a16:creationId xmlns:a16="http://schemas.microsoft.com/office/drawing/2014/main" id="{83C4FED0-F377-6BF4-4F00-FA817EDA5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复赛算法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68">
            <a:extLst>
              <a:ext uri="{FF2B5EF4-FFF2-40B4-BE49-F238E27FC236}">
                <a16:creationId xmlns:a16="http://schemas.microsoft.com/office/drawing/2014/main" id="{A84E631E-7735-DEA8-B6B7-E33EA552F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</a:p>
        </p:txBody>
      </p:sp>
      <p:sp>
        <p:nvSpPr>
          <p:cNvPr id="11" name="Rectangle 57">
            <a:extLst>
              <a:ext uri="{FF2B5EF4-FFF2-40B4-BE49-F238E27FC236}">
                <a16:creationId xmlns:a16="http://schemas.microsoft.com/office/drawing/2014/main" id="{359EB056-52A7-CEE9-F8A7-2CC56ACD1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8FD2DCC9-9910-3D9A-1AC0-024ED3150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70">
            <a:extLst>
              <a:ext uri="{FF2B5EF4-FFF2-40B4-BE49-F238E27FC236}">
                <a16:creationId xmlns:a16="http://schemas.microsoft.com/office/drawing/2014/main" id="{82838CCD-1119-507A-A43A-780167F06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智能体</a:t>
            </a:r>
          </a:p>
        </p:txBody>
      </p:sp>
      <p:sp>
        <p:nvSpPr>
          <p:cNvPr id="14" name="Text Box 68">
            <a:extLst>
              <a:ext uri="{FF2B5EF4-FFF2-40B4-BE49-F238E27FC236}">
                <a16:creationId xmlns:a16="http://schemas.microsoft.com/office/drawing/2014/main" id="{C0E6B86C-7924-BC8D-11AB-6EA732E52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558DB6-F8B2-9B6F-4B9B-197B74084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F5CEF5D-8E2A-18C2-265F-F6EC8F842B1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873F733-4408-ABC8-9B02-D0F1E3B63B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462C4B7-F75A-A240-9F9D-8309EF5BA74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8AA6345-3DF8-6D38-C952-BF9F48961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7BAB4A6B-2D18-BA62-C87F-9E4980825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 报 提 纲</a:t>
            </a:r>
          </a:p>
        </p:txBody>
      </p:sp>
    </p:spTree>
    <p:extLst>
      <p:ext uri="{BB962C8B-B14F-4D97-AF65-F5344CB8AC3E}">
        <p14:creationId xmlns:p14="http://schemas.microsoft.com/office/powerpoint/2010/main" val="14562648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07D59-35C9-E3A6-5422-BC1220BB1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D29D69CA-4B0D-2CE7-8AC1-70B0CA002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5" y="3323102"/>
            <a:ext cx="8179824" cy="323941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67A67CAC-3A1E-66EC-134F-F6A203682CD9}"/>
              </a:ext>
            </a:extLst>
          </p:cNvPr>
          <p:cNvSpPr/>
          <p:nvPr/>
        </p:nvSpPr>
        <p:spPr>
          <a:xfrm>
            <a:off x="3686783" y="3663098"/>
            <a:ext cx="612168" cy="161583"/>
          </a:xfrm>
          <a:prstGeom prst="rect">
            <a:avLst/>
          </a:prstGeom>
          <a:solidFill>
            <a:srgbClr val="C5DFB5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191B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目标检测</a:t>
            </a:r>
            <a:endParaRPr lang="zh-CN" altLang="en-US" sz="105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4FDF0F4-CDD4-6F7C-EC6D-3BF07E5C0038}"/>
              </a:ext>
            </a:extLst>
          </p:cNvPr>
          <p:cNvSpPr/>
          <p:nvPr/>
        </p:nvSpPr>
        <p:spPr>
          <a:xfrm>
            <a:off x="3707979" y="4009334"/>
            <a:ext cx="612168" cy="161583"/>
          </a:xfrm>
          <a:prstGeom prst="rect">
            <a:avLst/>
          </a:prstGeom>
          <a:solidFill>
            <a:srgbClr val="FDE498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191B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目标关联</a:t>
            </a:r>
            <a:endParaRPr lang="zh-CN" altLang="en-US" sz="105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610A048-6CA9-5638-5654-8CE15BBCEF0B}"/>
              </a:ext>
            </a:extLst>
          </p:cNvPr>
          <p:cNvSpPr txBox="1"/>
          <p:nvPr/>
        </p:nvSpPr>
        <p:spPr>
          <a:xfrm>
            <a:off x="516187" y="3273839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Fairmot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框架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1920256-9AEA-4BE3-2BE2-B76760042B0C}"/>
              </a:ext>
            </a:extLst>
          </p:cNvPr>
          <p:cNvSpPr txBox="1"/>
          <p:nvPr/>
        </p:nvSpPr>
        <p:spPr>
          <a:xfrm>
            <a:off x="871073" y="5501583"/>
            <a:ext cx="67197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DLA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4CCAD0-1DAF-D729-97D0-C1BB25173D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D4107FF-0295-660F-4061-C48A8EA4A7A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DAFD62-EDD6-4CF2-6B3A-DCB68D5F5E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6BB93C-69E0-D680-0F1B-763F2613B47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77C6099-1C56-6CCF-FFAD-BDE1841281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907EED73-BC86-4973-A9BB-9C87392F34FC}"/>
              </a:ext>
            </a:extLst>
          </p:cNvPr>
          <p:cNvSpPr/>
          <p:nvPr/>
        </p:nvSpPr>
        <p:spPr>
          <a:xfrm>
            <a:off x="3185203" y="3117253"/>
            <a:ext cx="1247457" cy="3749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AB18EBB-656F-0D07-1A1F-F8F4762F57B3}"/>
              </a:ext>
            </a:extLst>
          </p:cNvPr>
          <p:cNvSpPr/>
          <p:nvPr/>
        </p:nvSpPr>
        <p:spPr>
          <a:xfrm>
            <a:off x="4711341" y="3074456"/>
            <a:ext cx="3931701" cy="3349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6751246-E8D6-CB6C-8006-7A26E101C4CE}"/>
              </a:ext>
            </a:extLst>
          </p:cNvPr>
          <p:cNvGrpSpPr/>
          <p:nvPr/>
        </p:nvGrpSpPr>
        <p:grpSpPr>
          <a:xfrm>
            <a:off x="4624865" y="4701381"/>
            <a:ext cx="3848307" cy="1807045"/>
            <a:chOff x="4712699" y="4706393"/>
            <a:chExt cx="3848307" cy="180704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7922433-61EE-8A46-50AD-5DE4C09A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0285" y="5020885"/>
              <a:ext cx="3176773" cy="1295400"/>
            </a:xfrm>
            <a:prstGeom prst="rect">
              <a:avLst/>
            </a:prstGeom>
          </p:spPr>
        </p:pic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0FA92E57-9F56-A840-F096-5C95C4B8AFF0}"/>
                </a:ext>
              </a:extLst>
            </p:cNvPr>
            <p:cNvSpPr/>
            <p:nvPr/>
          </p:nvSpPr>
          <p:spPr>
            <a:xfrm>
              <a:off x="5052060" y="4706393"/>
              <a:ext cx="3508946" cy="1807045"/>
            </a:xfrm>
            <a:prstGeom prst="roundRect">
              <a:avLst/>
            </a:prstGeom>
            <a:noFill/>
            <a:ln w="12700"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DA5DF9B-5AE5-8EBC-33C2-4ACC09F29F3A}"/>
                </a:ext>
              </a:extLst>
            </p:cNvPr>
            <p:cNvSpPr txBox="1"/>
            <p:nvPr/>
          </p:nvSpPr>
          <p:spPr>
            <a:xfrm>
              <a:off x="4712699" y="4763156"/>
              <a:ext cx="1095172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HarDNet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AutoShape 13">
            <a:extLst>
              <a:ext uri="{FF2B5EF4-FFF2-40B4-BE49-F238E27FC236}">
                <a16:creationId xmlns:a16="http://schemas.microsoft.com/office/drawing/2014/main" id="{CDD50572-ABD1-25E1-58A0-BC45A3520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642" y="1111431"/>
            <a:ext cx="3616468" cy="3358337"/>
          </a:xfrm>
          <a:prstGeom prst="roundRect">
            <a:avLst>
              <a:gd name="adj" fmla="val 908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99DFB82A-B390-0EB0-E619-3E0CAFAF39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32" y="1160511"/>
            <a:ext cx="3409674" cy="3231359"/>
          </a:xfrm>
          <a:prstGeom prst="rect">
            <a:avLst/>
          </a:prstGeom>
        </p:spPr>
      </p:pic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CA81BAD-2F35-E71A-56F4-E62D4CFB8C2D}"/>
              </a:ext>
            </a:extLst>
          </p:cNvPr>
          <p:cNvCxnSpPr>
            <a:cxnSpLocks/>
          </p:cNvCxnSpPr>
          <p:nvPr/>
        </p:nvCxnSpPr>
        <p:spPr>
          <a:xfrm>
            <a:off x="0" y="4587240"/>
            <a:ext cx="9143999" cy="0"/>
          </a:xfrm>
          <a:prstGeom prst="line">
            <a:avLst/>
          </a:prstGeom>
          <a:ln w="38100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箭头: 下 37">
            <a:extLst>
              <a:ext uri="{FF2B5EF4-FFF2-40B4-BE49-F238E27FC236}">
                <a16:creationId xmlns:a16="http://schemas.microsoft.com/office/drawing/2014/main" id="{955E3426-D306-608A-9737-D0720BF675E1}"/>
              </a:ext>
            </a:extLst>
          </p:cNvPr>
          <p:cNvSpPr/>
          <p:nvPr/>
        </p:nvSpPr>
        <p:spPr>
          <a:xfrm>
            <a:off x="2394962" y="4391870"/>
            <a:ext cx="228600" cy="12055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F5DB08E-1B7D-F628-81A9-949006778C27}"/>
              </a:ext>
            </a:extLst>
          </p:cNvPr>
          <p:cNvGrpSpPr/>
          <p:nvPr/>
        </p:nvGrpSpPr>
        <p:grpSpPr>
          <a:xfrm>
            <a:off x="3400620" y="5554066"/>
            <a:ext cx="881973" cy="369332"/>
            <a:chOff x="3630329" y="5726367"/>
            <a:chExt cx="881973" cy="369332"/>
          </a:xfrm>
        </p:grpSpPr>
        <p:sp>
          <p:nvSpPr>
            <p:cNvPr id="44" name="AutoShape 46">
              <a:extLst>
                <a:ext uri="{FF2B5EF4-FFF2-40B4-BE49-F238E27FC236}">
                  <a16:creationId xmlns:a16="http://schemas.microsoft.com/office/drawing/2014/main" id="{C6C542D2-4B67-D1F0-66BB-71C307669CA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30329" y="5743147"/>
              <a:ext cx="881973" cy="341438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7385CBC-152E-8D78-9C27-4CC862C461A5}"/>
                </a:ext>
              </a:extLst>
            </p:cNvPr>
            <p:cNvSpPr/>
            <p:nvPr/>
          </p:nvSpPr>
          <p:spPr>
            <a:xfrm>
              <a:off x="3630329" y="5726367"/>
              <a:ext cx="881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效果好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AutoShape 13">
            <a:extLst>
              <a:ext uri="{FF2B5EF4-FFF2-40B4-BE49-F238E27FC236}">
                <a16:creationId xmlns:a16="http://schemas.microsoft.com/office/drawing/2014/main" id="{701880BC-94E1-F445-279E-91E76503F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38" y="1059191"/>
            <a:ext cx="4281964" cy="2245533"/>
          </a:xfrm>
          <a:prstGeom prst="roundRect">
            <a:avLst>
              <a:gd name="adj" fmla="val 908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34F94D2-E4C2-D034-E32B-9BB1FB853AFB}"/>
              </a:ext>
            </a:extLst>
          </p:cNvPr>
          <p:cNvSpPr txBox="1"/>
          <p:nvPr/>
        </p:nvSpPr>
        <p:spPr>
          <a:xfrm>
            <a:off x="1132000" y="2667481"/>
            <a:ext cx="29831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www.github.com/PaddlePaddle/PaddleSports</a:t>
            </a:r>
            <a:endParaRPr lang="zh-CN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4EA578DB-54AD-B4A6-F3F1-050FF62051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59" y="1151956"/>
            <a:ext cx="3444726" cy="1474889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B806A36E-E53C-720A-666F-CFF411FDEC87}"/>
              </a:ext>
            </a:extLst>
          </p:cNvPr>
          <p:cNvSpPr txBox="1"/>
          <p:nvPr/>
        </p:nvSpPr>
        <p:spPr>
          <a:xfrm>
            <a:off x="671528" y="2656982"/>
            <a:ext cx="60546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例如</a:t>
            </a:r>
            <a:endParaRPr lang="zh-CN" altLang="en-US" sz="1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AutoShape 46">
            <a:extLst>
              <a:ext uri="{FF2B5EF4-FFF2-40B4-BE49-F238E27FC236}">
                <a16:creationId xmlns:a16="http://schemas.microsoft.com/office/drawing/2014/main" id="{A25534D5-DF8C-C0A9-80C0-F9D9063C8A9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541375" y="2932313"/>
            <a:ext cx="1974628" cy="289697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多目标追踪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B7E068-F61C-040A-9ED8-9A7197CBD1D2}"/>
              </a:ext>
            </a:extLst>
          </p:cNvPr>
          <p:cNvSpPr txBox="1"/>
          <p:nvPr/>
        </p:nvSpPr>
        <p:spPr>
          <a:xfrm>
            <a:off x="201183" y="6490989"/>
            <a:ext cx="8179823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Zhang Y , Wang C , Wang X ,et al.FairMOT: On the Fairness of Detection and Re-identification in Multiple Object Tracking[J].International Journal of Computer Vision, 2021(11).DOI:10.1007/S11263-021-01513-4.</a:t>
            </a:r>
          </a:p>
        </p:txBody>
      </p:sp>
    </p:spTree>
    <p:extLst>
      <p:ext uri="{BB962C8B-B14F-4D97-AF65-F5344CB8AC3E}">
        <p14:creationId xmlns:p14="http://schemas.microsoft.com/office/powerpoint/2010/main" val="241912954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83AEC-1055-B315-79B2-4C4F4AABA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C7C4BC-E2D3-820F-6C65-77B29F5BF1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ADF563B-6BE3-C392-FF3E-EE57A6B654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E9A5CCB-491A-3966-18C0-6F7686489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A296811-A6DC-5A49-D7DF-88BF605108F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9D4937B-513C-BE5E-DDCD-B83F3552BF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4" name="Rectangle 57">
            <a:extLst>
              <a:ext uri="{FF2B5EF4-FFF2-40B4-BE49-F238E27FC236}">
                <a16:creationId xmlns:a16="http://schemas.microsoft.com/office/drawing/2014/main" id="{54784C64-E5E4-90DF-A43E-016280F90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0026FC04-F453-4D5D-9D7F-9C3DFA0A2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57">
            <a:extLst>
              <a:ext uri="{FF2B5EF4-FFF2-40B4-BE49-F238E27FC236}">
                <a16:creationId xmlns:a16="http://schemas.microsoft.com/office/drawing/2014/main" id="{3AC44A29-1E74-D2F3-CCBD-EA6A885D4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41">
            <a:extLst>
              <a:ext uri="{FF2B5EF4-FFF2-40B4-BE49-F238E27FC236}">
                <a16:creationId xmlns:a16="http://schemas.microsoft.com/office/drawing/2014/main" id="{1821E394-AF03-90CA-3504-81B65A018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70">
            <a:extLst>
              <a:ext uri="{FF2B5EF4-FFF2-40B4-BE49-F238E27FC236}">
                <a16:creationId xmlns:a16="http://schemas.microsoft.com/office/drawing/2014/main" id="{6BF0D717-33E7-8EB9-47AB-50DB88DE0E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1010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初赛算法</a:t>
            </a: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9D3B7196-41B8-299F-1CD0-CC0D4FB20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团队简介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68">
            <a:extLst>
              <a:ext uri="{FF2B5EF4-FFF2-40B4-BE49-F238E27FC236}">
                <a16:creationId xmlns:a16="http://schemas.microsoft.com/office/drawing/2014/main" id="{F466FE3C-C42F-2042-E58F-9BEF493A0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1010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</a:p>
        </p:txBody>
      </p:sp>
      <p:sp>
        <p:nvSpPr>
          <p:cNvPr id="20" name="Rectangle 57">
            <a:extLst>
              <a:ext uri="{FF2B5EF4-FFF2-40B4-BE49-F238E27FC236}">
                <a16:creationId xmlns:a16="http://schemas.microsoft.com/office/drawing/2014/main" id="{E25FF0E5-14E8-4D84-FB1C-FF0B6814C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Rectangle 41">
            <a:extLst>
              <a:ext uri="{FF2B5EF4-FFF2-40B4-BE49-F238E27FC236}">
                <a16:creationId xmlns:a16="http://schemas.microsoft.com/office/drawing/2014/main" id="{2C628585-6BCD-8D41-8D2F-087F26B89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70">
            <a:extLst>
              <a:ext uri="{FF2B5EF4-FFF2-40B4-BE49-F238E27FC236}">
                <a16:creationId xmlns:a16="http://schemas.microsoft.com/office/drawing/2014/main" id="{5AAE13F7-DF7C-5553-5D8A-C96571C93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复赛算法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49BA03AF-C7AC-CAE0-2254-875AC9497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C4FE0E20-C927-7632-9373-36245035C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13E1A053-E382-5084-565D-3D9595F8C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D6B00412-A72F-DF0A-CA2A-7975691E2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智能体</a:t>
            </a: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502CB34D-33FE-C41A-F12F-C19FA949D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8A8715FE-3639-99A2-2EB1-4BB067EC7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 报 提 纲</a:t>
            </a:r>
          </a:p>
        </p:txBody>
      </p:sp>
      <p:sp>
        <p:nvSpPr>
          <p:cNvPr id="2" name="Text Box 68">
            <a:extLst>
              <a:ext uri="{FF2B5EF4-FFF2-40B4-BE49-F238E27FC236}">
                <a16:creationId xmlns:a16="http://schemas.microsoft.com/office/drawing/2014/main" id="{C6D252A8-ED93-E63E-F6A5-BCA52AD5B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270" y="2802779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</a:p>
        </p:txBody>
      </p:sp>
    </p:spTree>
    <p:extLst>
      <p:ext uri="{BB962C8B-B14F-4D97-AF65-F5344CB8AC3E}">
        <p14:creationId xmlns:p14="http://schemas.microsoft.com/office/powerpoint/2010/main" val="4220983826"/>
      </p:ext>
    </p:extLst>
  </p:cSld>
  <p:clrMapOvr>
    <a:masterClrMapping/>
  </p:clrMapOvr>
  <p:transition spd="med" advTm="495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66A86-38A5-A6BD-8DD7-438F4D25A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>
            <a:extLst>
              <a:ext uri="{FF2B5EF4-FFF2-40B4-BE49-F238E27FC236}">
                <a16:creationId xmlns:a16="http://schemas.microsoft.com/office/drawing/2014/main" id="{85BCB05B-DBE3-362C-8925-AFD71CBCD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4290719"/>
            <a:ext cx="8642958" cy="2171719"/>
          </a:xfrm>
          <a:prstGeom prst="roundRect">
            <a:avLst>
              <a:gd name="adj" fmla="val 405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13">
            <a:extLst>
              <a:ext uri="{FF2B5EF4-FFF2-40B4-BE49-F238E27FC236}">
                <a16:creationId xmlns:a16="http://schemas.microsoft.com/office/drawing/2014/main" id="{48B51F52-7BD1-C225-0FF7-9B50F86C6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1469367"/>
            <a:ext cx="8642958" cy="2189958"/>
          </a:xfrm>
          <a:prstGeom prst="roundRect">
            <a:avLst>
              <a:gd name="adj" fmla="val 2952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F6CFBC43-1D5D-B865-ECC3-54668B40F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90450"/>
            <a:ext cx="781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运动员号码识别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2A030F9D-0EC7-523D-2D87-11EACDAE5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85F8948-06C9-C496-542B-B0FC84F4131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642DA4F-6E28-D15A-DA45-AB4EF79E3A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0D7C894-DFFD-3FF7-8230-7A42C21AC40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5E5DCB0-18E2-27EF-D0EA-A07B641B70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B65FB2A-D43D-6A30-A38B-9229525A66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37" y="1656539"/>
            <a:ext cx="523875" cy="16383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816E68A-FDFD-F4FD-E35F-16DB5CFD3F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48" y="1637489"/>
            <a:ext cx="1200150" cy="16668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BECC701-C9A9-A8B6-99F9-AB62114E5E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209" y="1704164"/>
            <a:ext cx="1095375" cy="15430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21686EA-4EEF-0A2C-3B21-043D6A341F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699" y="1704164"/>
            <a:ext cx="1066800" cy="15430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F4F29A2-528E-6FD6-C4C8-8948BE57D41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05" y="1637489"/>
            <a:ext cx="1123950" cy="16764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1A2E940-3FF2-FC87-3D39-5304083E9B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714" y="1656539"/>
            <a:ext cx="1076325" cy="1638300"/>
          </a:xfrm>
          <a:prstGeom prst="rect">
            <a:avLst/>
          </a:prstGeom>
        </p:spPr>
      </p:pic>
      <p:sp>
        <p:nvSpPr>
          <p:cNvPr id="22" name="箭头: 右 21">
            <a:extLst>
              <a:ext uri="{FF2B5EF4-FFF2-40B4-BE49-F238E27FC236}">
                <a16:creationId xmlns:a16="http://schemas.microsoft.com/office/drawing/2014/main" id="{2ACFADA2-FD3F-1504-DAC5-B1BD3623DCB7}"/>
              </a:ext>
            </a:extLst>
          </p:cNvPr>
          <p:cNvSpPr/>
          <p:nvPr/>
        </p:nvSpPr>
        <p:spPr>
          <a:xfrm>
            <a:off x="1039425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DB712C09-1D6D-A01C-3958-3DE16424406E}"/>
              </a:ext>
            </a:extLst>
          </p:cNvPr>
          <p:cNvSpPr/>
          <p:nvPr/>
        </p:nvSpPr>
        <p:spPr>
          <a:xfrm>
            <a:off x="4142333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箭头: 右 29">
            <a:extLst>
              <a:ext uri="{FF2B5EF4-FFF2-40B4-BE49-F238E27FC236}">
                <a16:creationId xmlns:a16="http://schemas.microsoft.com/office/drawing/2014/main" id="{12DC9F13-B4C2-192C-C8B9-38FE07B9090E}"/>
              </a:ext>
            </a:extLst>
          </p:cNvPr>
          <p:cNvSpPr/>
          <p:nvPr/>
        </p:nvSpPr>
        <p:spPr>
          <a:xfrm>
            <a:off x="2655978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箭头: 右 31">
            <a:extLst>
              <a:ext uri="{FF2B5EF4-FFF2-40B4-BE49-F238E27FC236}">
                <a16:creationId xmlns:a16="http://schemas.microsoft.com/office/drawing/2014/main" id="{2C72C2B2-A517-FB36-CB53-C476291246F4}"/>
              </a:ext>
            </a:extLst>
          </p:cNvPr>
          <p:cNvSpPr/>
          <p:nvPr/>
        </p:nvSpPr>
        <p:spPr>
          <a:xfrm>
            <a:off x="5639002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箭头: 右 33">
            <a:extLst>
              <a:ext uri="{FF2B5EF4-FFF2-40B4-BE49-F238E27FC236}">
                <a16:creationId xmlns:a16="http://schemas.microsoft.com/office/drawing/2014/main" id="{F1A73B52-053F-8F1F-28FE-8D0769A8E907}"/>
              </a:ext>
            </a:extLst>
          </p:cNvPr>
          <p:cNvSpPr/>
          <p:nvPr/>
        </p:nvSpPr>
        <p:spPr>
          <a:xfrm>
            <a:off x="7187952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9D61F37-FC21-BE71-252D-564F1A0A8ED9}"/>
              </a:ext>
            </a:extLst>
          </p:cNvPr>
          <p:cNvSpPr txBox="1"/>
          <p:nvPr/>
        </p:nvSpPr>
        <p:spPr>
          <a:xfrm>
            <a:off x="534649" y="3294839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6E04B21-E6A4-0290-A372-42860D2CF1BD}"/>
              </a:ext>
            </a:extLst>
          </p:cNvPr>
          <p:cNvSpPr txBox="1"/>
          <p:nvPr/>
        </p:nvSpPr>
        <p:spPr>
          <a:xfrm>
            <a:off x="3285262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20s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F9DB5CA-671F-C076-F1BC-8B5E230910C7}"/>
              </a:ext>
            </a:extLst>
          </p:cNvPr>
          <p:cNvSpPr txBox="1"/>
          <p:nvPr/>
        </p:nvSpPr>
        <p:spPr>
          <a:xfrm>
            <a:off x="1738685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DA0F3CF-420F-A5C6-C321-7598C2D43E80}"/>
              </a:ext>
            </a:extLst>
          </p:cNvPr>
          <p:cNvSpPr txBox="1"/>
          <p:nvPr/>
        </p:nvSpPr>
        <p:spPr>
          <a:xfrm>
            <a:off x="6281446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40s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DA7C999-6202-462E-4822-F9DE96EBE4B2}"/>
              </a:ext>
            </a:extLst>
          </p:cNvPr>
          <p:cNvSpPr txBox="1"/>
          <p:nvPr/>
        </p:nvSpPr>
        <p:spPr>
          <a:xfrm>
            <a:off x="4757115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30s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2D6FC1-F631-D09C-28EC-708F25C3665C}"/>
              </a:ext>
            </a:extLst>
          </p:cNvPr>
          <p:cNvSpPr txBox="1"/>
          <p:nvPr/>
        </p:nvSpPr>
        <p:spPr>
          <a:xfrm>
            <a:off x="7837238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50s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29">
            <a:extLst>
              <a:ext uri="{FF2B5EF4-FFF2-40B4-BE49-F238E27FC236}">
                <a16:creationId xmlns:a16="http://schemas.microsoft.com/office/drawing/2014/main" id="{B369601A-DAE1-159F-5F8B-873C1D40D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3773344"/>
            <a:ext cx="781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YOLOv8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算法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1C9ABB6-E829-F2A3-8E59-CD2FADE92A15}"/>
              </a:ext>
            </a:extLst>
          </p:cNvPr>
          <p:cNvGrpSpPr/>
          <p:nvPr/>
        </p:nvGrpSpPr>
        <p:grpSpPr>
          <a:xfrm>
            <a:off x="417301" y="4370773"/>
            <a:ext cx="8459999" cy="1915838"/>
            <a:chOff x="417301" y="4370773"/>
            <a:chExt cx="8459999" cy="1915838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67C1E662-63A2-622E-3C25-41FFFEA8E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301" y="4370773"/>
              <a:ext cx="8191737" cy="1863395"/>
            </a:xfrm>
            <a:prstGeom prst="rect">
              <a:avLst/>
            </a:prstGeom>
          </p:spPr>
        </p:pic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B3FBB048-E5BD-1B3D-BA5C-82A4DC3FD1BF}"/>
                </a:ext>
              </a:extLst>
            </p:cNvPr>
            <p:cNvSpPr/>
            <p:nvPr/>
          </p:nvSpPr>
          <p:spPr>
            <a:xfrm>
              <a:off x="2954562" y="5524504"/>
              <a:ext cx="5922738" cy="762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4D942F87-CCC0-30DD-4599-EA7B1ABD1BEA}"/>
              </a:ext>
            </a:extLst>
          </p:cNvPr>
          <p:cNvSpPr txBox="1"/>
          <p:nvPr/>
        </p:nvSpPr>
        <p:spPr>
          <a:xfrm>
            <a:off x="2404366" y="5840472"/>
            <a:ext cx="67396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https://github.com/PaddlePaddle/PaddleYOLO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B272ADE-D4DB-43C8-BD0D-BCE5868600D1}"/>
              </a:ext>
            </a:extLst>
          </p:cNvPr>
          <p:cNvSpPr/>
          <p:nvPr/>
        </p:nvSpPr>
        <p:spPr>
          <a:xfrm>
            <a:off x="3537894" y="5840472"/>
            <a:ext cx="4456813" cy="33855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77067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BBE7B-13B4-A03B-00EF-CBF8E3617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utoShape 13">
            <a:extLst>
              <a:ext uri="{FF2B5EF4-FFF2-40B4-BE49-F238E27FC236}">
                <a16:creationId xmlns:a16="http://schemas.microsoft.com/office/drawing/2014/main" id="{74FBF052-FB1D-69BE-2A12-5BDDAF0DF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1469366"/>
            <a:ext cx="8642958" cy="2399759"/>
          </a:xfrm>
          <a:prstGeom prst="roundRect">
            <a:avLst>
              <a:gd name="adj" fmla="val 908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AutoShape 13">
            <a:extLst>
              <a:ext uri="{FF2B5EF4-FFF2-40B4-BE49-F238E27FC236}">
                <a16:creationId xmlns:a16="http://schemas.microsoft.com/office/drawing/2014/main" id="{D5584441-CD83-8C61-B5F2-F87282605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4061734"/>
            <a:ext cx="8642958" cy="2463162"/>
          </a:xfrm>
          <a:prstGeom prst="roundRect">
            <a:avLst>
              <a:gd name="adj" fmla="val 12132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99D16478-119C-D5B5-D6C8-C101C2379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8" y="906439"/>
            <a:ext cx="92221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部分球员有清晰的号码，而有的没有→ 为预测带来困难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C181C3B7-B435-6E1E-EBFB-75397744E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19EDD6-AFD2-797C-70EF-0466B88470A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18874C1-DF7A-36A5-29FD-50A800C5E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1FDA0C6-5986-E123-0671-F0DDE349C78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2B7A665-A532-DC8F-F5CF-DE4F53DBB3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7270F33A-E515-C8FC-792D-7928A4C2D598}"/>
              </a:ext>
            </a:extLst>
          </p:cNvPr>
          <p:cNvGrpSpPr/>
          <p:nvPr/>
        </p:nvGrpSpPr>
        <p:grpSpPr>
          <a:xfrm>
            <a:off x="455112" y="1862697"/>
            <a:ext cx="6386612" cy="2026682"/>
            <a:chOff x="743209" y="1925327"/>
            <a:chExt cx="7526667" cy="202668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6BCA911-D29F-1CC7-625A-1F1BD6681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209" y="1944377"/>
              <a:ext cx="523875" cy="16383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6E0A9B7-8E75-0396-CFF3-9DD17FC8DAA3}"/>
                </a:ext>
              </a:extLst>
            </p:cNvPr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1220" y="1925327"/>
              <a:ext cx="1080000" cy="16668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7F72DBD-4DEA-C4A3-15AD-573A2760A7D5}"/>
                </a:ext>
              </a:extLst>
            </p:cNvPr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151" y="1992002"/>
              <a:ext cx="900000" cy="154305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12D347A-D4A3-A5C6-0EF1-653B82F4ACA5}"/>
                </a:ext>
              </a:extLst>
            </p:cNvPr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0485" y="1992002"/>
              <a:ext cx="900000" cy="154305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7BFE962-CD1C-8AA4-469C-21EA562BC42E}"/>
                </a:ext>
              </a:extLst>
            </p:cNvPr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4631" y="1925327"/>
              <a:ext cx="900000" cy="167640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47772AC3-D8FD-68C4-AA5D-69ADA0017E76}"/>
                </a:ext>
              </a:extLst>
            </p:cNvPr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9876" y="1944377"/>
              <a:ext cx="900000" cy="1638300"/>
            </a:xfrm>
            <a:prstGeom prst="rect">
              <a:avLst/>
            </a:prstGeom>
          </p:spPr>
        </p:pic>
        <p:sp>
          <p:nvSpPr>
            <p:cNvPr id="22" name="箭头: 右 21">
              <a:extLst>
                <a:ext uri="{FF2B5EF4-FFF2-40B4-BE49-F238E27FC236}">
                  <a16:creationId xmlns:a16="http://schemas.microsoft.com/office/drawing/2014/main" id="{4010729B-6EBA-F7AF-6530-98757E0555A1}"/>
                </a:ext>
              </a:extLst>
            </p:cNvPr>
            <p:cNvSpPr/>
            <p:nvPr/>
          </p:nvSpPr>
          <p:spPr>
            <a:xfrm>
              <a:off x="1314997" y="2593293"/>
              <a:ext cx="298584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箭头: 右 22">
              <a:extLst>
                <a:ext uri="{FF2B5EF4-FFF2-40B4-BE49-F238E27FC236}">
                  <a16:creationId xmlns:a16="http://schemas.microsoft.com/office/drawing/2014/main" id="{ED7BFC19-D57F-9695-B91F-0B9248B7D4A1}"/>
                </a:ext>
              </a:extLst>
            </p:cNvPr>
            <p:cNvSpPr/>
            <p:nvPr/>
          </p:nvSpPr>
          <p:spPr>
            <a:xfrm>
              <a:off x="4192437" y="2593293"/>
              <a:ext cx="298584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箭头: 右 29">
              <a:extLst>
                <a:ext uri="{FF2B5EF4-FFF2-40B4-BE49-F238E27FC236}">
                  <a16:creationId xmlns:a16="http://schemas.microsoft.com/office/drawing/2014/main" id="{B96DBDA2-25D1-4571-0A1F-B0433A8B6EE2}"/>
                </a:ext>
              </a:extLst>
            </p:cNvPr>
            <p:cNvSpPr/>
            <p:nvPr/>
          </p:nvSpPr>
          <p:spPr>
            <a:xfrm>
              <a:off x="2818816" y="2593293"/>
              <a:ext cx="298584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箭头: 右 31">
              <a:extLst>
                <a:ext uri="{FF2B5EF4-FFF2-40B4-BE49-F238E27FC236}">
                  <a16:creationId xmlns:a16="http://schemas.microsoft.com/office/drawing/2014/main" id="{D42B118A-6789-8705-7071-FB14D71029CC}"/>
                </a:ext>
              </a:extLst>
            </p:cNvPr>
            <p:cNvSpPr/>
            <p:nvPr/>
          </p:nvSpPr>
          <p:spPr>
            <a:xfrm>
              <a:off x="5601424" y="2593293"/>
              <a:ext cx="298584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箭头: 右 33">
              <a:extLst>
                <a:ext uri="{FF2B5EF4-FFF2-40B4-BE49-F238E27FC236}">
                  <a16:creationId xmlns:a16="http://schemas.microsoft.com/office/drawing/2014/main" id="{4CC02223-E3EE-F9CC-E01E-9BEFBDAA4812}"/>
                </a:ext>
              </a:extLst>
            </p:cNvPr>
            <p:cNvSpPr/>
            <p:nvPr/>
          </p:nvSpPr>
          <p:spPr>
            <a:xfrm>
              <a:off x="6975010" y="2593293"/>
              <a:ext cx="298584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E8D1DA9-5D59-998A-5D29-F15F776CD9F8}"/>
                </a:ext>
              </a:extLst>
            </p:cNvPr>
            <p:cNvSpPr txBox="1"/>
            <p:nvPr/>
          </p:nvSpPr>
          <p:spPr>
            <a:xfrm>
              <a:off x="810221" y="3582677"/>
              <a:ext cx="4594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E0EB855-5B3F-9B69-65CE-B7110EFD4315}"/>
                </a:ext>
              </a:extLst>
            </p:cNvPr>
            <p:cNvSpPr txBox="1"/>
            <p:nvPr/>
          </p:nvSpPr>
          <p:spPr>
            <a:xfrm>
              <a:off x="3435574" y="3582677"/>
              <a:ext cx="59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51415C2-152D-BAE8-CDE4-E9AE80D68DED}"/>
                </a:ext>
              </a:extLst>
            </p:cNvPr>
            <p:cNvSpPr txBox="1"/>
            <p:nvPr/>
          </p:nvSpPr>
          <p:spPr>
            <a:xfrm>
              <a:off x="1951627" y="3582677"/>
              <a:ext cx="59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F954C65-6948-0DAD-C885-77C9C7E21836}"/>
                </a:ext>
              </a:extLst>
            </p:cNvPr>
            <p:cNvSpPr txBox="1"/>
            <p:nvPr/>
          </p:nvSpPr>
          <p:spPr>
            <a:xfrm>
              <a:off x="6206290" y="3582677"/>
              <a:ext cx="59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8BCF8B0-2EB3-324D-5131-2E4B2E67C467}"/>
                </a:ext>
              </a:extLst>
            </p:cNvPr>
            <p:cNvSpPr txBox="1"/>
            <p:nvPr/>
          </p:nvSpPr>
          <p:spPr>
            <a:xfrm>
              <a:off x="4819745" y="3582677"/>
              <a:ext cx="59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FF6F290-87CF-736C-AA40-AFA733205660}"/>
                </a:ext>
              </a:extLst>
            </p:cNvPr>
            <p:cNvSpPr txBox="1"/>
            <p:nvPr/>
          </p:nvSpPr>
          <p:spPr>
            <a:xfrm>
              <a:off x="7574192" y="3582677"/>
              <a:ext cx="59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箭头: 右 13">
            <a:extLst>
              <a:ext uri="{FF2B5EF4-FFF2-40B4-BE49-F238E27FC236}">
                <a16:creationId xmlns:a16="http://schemas.microsoft.com/office/drawing/2014/main" id="{B3F34358-0CD8-36D6-5BAB-CA075A4C646A}"/>
              </a:ext>
            </a:extLst>
          </p:cNvPr>
          <p:cNvSpPr/>
          <p:nvPr/>
        </p:nvSpPr>
        <p:spPr>
          <a:xfrm>
            <a:off x="1118926" y="5166179"/>
            <a:ext cx="255988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箭头: 右 15">
            <a:extLst>
              <a:ext uri="{FF2B5EF4-FFF2-40B4-BE49-F238E27FC236}">
                <a16:creationId xmlns:a16="http://schemas.microsoft.com/office/drawing/2014/main" id="{42506281-42D3-CB8A-7413-1A1091525808}"/>
              </a:ext>
            </a:extLst>
          </p:cNvPr>
          <p:cNvSpPr/>
          <p:nvPr/>
        </p:nvSpPr>
        <p:spPr>
          <a:xfrm>
            <a:off x="3006031" y="5166179"/>
            <a:ext cx="255988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987033C9-819C-DB81-4EDA-B4D7D820B483}"/>
              </a:ext>
            </a:extLst>
          </p:cNvPr>
          <p:cNvSpPr/>
          <p:nvPr/>
        </p:nvSpPr>
        <p:spPr>
          <a:xfrm>
            <a:off x="2069955" y="5166179"/>
            <a:ext cx="255988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7CAB81F1-2DE0-9512-9FE7-44E3FAAD5549}"/>
              </a:ext>
            </a:extLst>
          </p:cNvPr>
          <p:cNvSpPr/>
          <p:nvPr/>
        </p:nvSpPr>
        <p:spPr>
          <a:xfrm>
            <a:off x="3947377" y="5166179"/>
            <a:ext cx="255988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25182736-1E44-D09F-2BEA-2C60EC6093A2}"/>
              </a:ext>
            </a:extLst>
          </p:cNvPr>
          <p:cNvSpPr/>
          <p:nvPr/>
        </p:nvSpPr>
        <p:spPr>
          <a:xfrm>
            <a:off x="4963940" y="5166179"/>
            <a:ext cx="255988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8CEE3D-3079-4527-5245-455AAB72FAB4}"/>
              </a:ext>
            </a:extLst>
          </p:cNvPr>
          <p:cNvSpPr txBox="1"/>
          <p:nvPr/>
        </p:nvSpPr>
        <p:spPr>
          <a:xfrm>
            <a:off x="625297" y="6155563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801C1F2-7643-6218-6703-7DE5CC0C3E3E}"/>
              </a:ext>
            </a:extLst>
          </p:cNvPr>
          <p:cNvSpPr txBox="1"/>
          <p:nvPr/>
        </p:nvSpPr>
        <p:spPr>
          <a:xfrm>
            <a:off x="2443037" y="6155563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20s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3270C7D-04CF-BC18-5798-0F0419CEA33B}"/>
              </a:ext>
            </a:extLst>
          </p:cNvPr>
          <p:cNvSpPr txBox="1"/>
          <p:nvPr/>
        </p:nvSpPr>
        <p:spPr>
          <a:xfrm>
            <a:off x="1514403" y="6155563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10s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6E91005-18C2-391A-ED27-63C9A109F3E6}"/>
              </a:ext>
            </a:extLst>
          </p:cNvPr>
          <p:cNvSpPr txBox="1"/>
          <p:nvPr/>
        </p:nvSpPr>
        <p:spPr>
          <a:xfrm>
            <a:off x="4362154" y="6155563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40s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A910448-902C-8742-9D01-21DC76404DB4}"/>
              </a:ext>
            </a:extLst>
          </p:cNvPr>
          <p:cNvSpPr txBox="1"/>
          <p:nvPr/>
        </p:nvSpPr>
        <p:spPr>
          <a:xfrm>
            <a:off x="3389945" y="6155563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30s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0295FC6-687C-7CAF-7D05-E78B447BCF85}"/>
              </a:ext>
            </a:extLst>
          </p:cNvPr>
          <p:cNvSpPr txBox="1"/>
          <p:nvPr/>
        </p:nvSpPr>
        <p:spPr>
          <a:xfrm>
            <a:off x="5563556" y="6155563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50s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DC413A98-8FB4-E179-4097-359970874F8D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5" y="4504047"/>
            <a:ext cx="432100" cy="1548000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0DF747C8-2AE9-C098-4BE1-349C3C3804C5}"/>
              </a:ext>
            </a:extLst>
          </p:cNvPr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832" y="4504047"/>
            <a:ext cx="432100" cy="15480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EC76FFA0-50F6-192D-027C-A050142C6716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037" y="4504047"/>
            <a:ext cx="432100" cy="154800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D0AA757-B180-60F6-0F00-CB8B87505F9C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31" y="4504047"/>
            <a:ext cx="432100" cy="1548000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AD58FB7D-B3CD-EDD9-F5AB-DB778994F06E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97" y="4504047"/>
            <a:ext cx="432100" cy="1548000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9F0B6325-43A9-0103-ADE6-44E2970880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964" y="4505226"/>
            <a:ext cx="873986" cy="1548000"/>
          </a:xfrm>
          <a:prstGeom prst="rect">
            <a:avLst/>
          </a:prstGeom>
        </p:spPr>
      </p:pic>
      <p:sp>
        <p:nvSpPr>
          <p:cNvPr id="88" name="AutoShape 46">
            <a:extLst>
              <a:ext uri="{FF2B5EF4-FFF2-40B4-BE49-F238E27FC236}">
                <a16:creationId xmlns:a16="http://schemas.microsoft.com/office/drawing/2014/main" id="{AE872138-26F6-FDA1-DA65-CE54E4941411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09762" y="1500503"/>
            <a:ext cx="1210165" cy="377573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清晰号码</a:t>
            </a:r>
          </a:p>
        </p:txBody>
      </p:sp>
      <p:sp>
        <p:nvSpPr>
          <p:cNvPr id="89" name="AutoShape 46">
            <a:extLst>
              <a:ext uri="{FF2B5EF4-FFF2-40B4-BE49-F238E27FC236}">
                <a16:creationId xmlns:a16="http://schemas.microsoft.com/office/drawing/2014/main" id="{BA7D9975-06B8-4DC8-4EC9-3E9AE81C17FB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46785" y="4089456"/>
            <a:ext cx="1025377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模糊号码</a:t>
            </a:r>
            <a:endParaRPr lang="zh-CN" altLang="en-US" sz="16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箭头: 右 89">
            <a:extLst>
              <a:ext uri="{FF2B5EF4-FFF2-40B4-BE49-F238E27FC236}">
                <a16:creationId xmlns:a16="http://schemas.microsoft.com/office/drawing/2014/main" id="{3618C26B-7BDE-05D2-AAD3-9582B2701009}"/>
              </a:ext>
            </a:extLst>
          </p:cNvPr>
          <p:cNvSpPr/>
          <p:nvPr/>
        </p:nvSpPr>
        <p:spPr>
          <a:xfrm>
            <a:off x="6477236" y="5281655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箭头: 右 90">
            <a:extLst>
              <a:ext uri="{FF2B5EF4-FFF2-40B4-BE49-F238E27FC236}">
                <a16:creationId xmlns:a16="http://schemas.microsoft.com/office/drawing/2014/main" id="{786F0422-B26F-B3E0-CD65-7610D416F4D3}"/>
              </a:ext>
            </a:extLst>
          </p:cNvPr>
          <p:cNvSpPr/>
          <p:nvPr/>
        </p:nvSpPr>
        <p:spPr>
          <a:xfrm>
            <a:off x="6984099" y="2669245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2690639B-33CB-3C53-4A84-24F7A3B007D5}"/>
              </a:ext>
            </a:extLst>
          </p:cNvPr>
          <p:cNvSpPr/>
          <p:nvPr/>
        </p:nvSpPr>
        <p:spPr>
          <a:xfrm>
            <a:off x="7533129" y="2124901"/>
            <a:ext cx="876821" cy="1142465"/>
          </a:xfrm>
          <a:custGeom>
            <a:avLst/>
            <a:gdLst>
              <a:gd name="connsiteX0" fmla="*/ 0 w 876821"/>
              <a:gd name="connsiteY0" fmla="*/ 1140146 h 1142465"/>
              <a:gd name="connsiteX1" fmla="*/ 237994 w 876821"/>
              <a:gd name="connsiteY1" fmla="*/ 914677 h 1142465"/>
              <a:gd name="connsiteX2" fmla="*/ 425884 w 876821"/>
              <a:gd name="connsiteY2" fmla="*/ 277 h 1142465"/>
              <a:gd name="connsiteX3" fmla="*/ 563671 w 876821"/>
              <a:gd name="connsiteY3" fmla="*/ 1014885 h 1142465"/>
              <a:gd name="connsiteX4" fmla="*/ 876821 w 876821"/>
              <a:gd name="connsiteY4" fmla="*/ 1127620 h 114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821" h="1142465">
                <a:moveTo>
                  <a:pt x="0" y="1140146"/>
                </a:moveTo>
                <a:cubicBezTo>
                  <a:pt x="83506" y="1122400"/>
                  <a:pt x="167013" y="1104655"/>
                  <a:pt x="237994" y="914677"/>
                </a:cubicBezTo>
                <a:cubicBezTo>
                  <a:pt x="308975" y="724699"/>
                  <a:pt x="371604" y="-16424"/>
                  <a:pt x="425884" y="277"/>
                </a:cubicBezTo>
                <a:cubicBezTo>
                  <a:pt x="480164" y="16978"/>
                  <a:pt x="488515" y="826995"/>
                  <a:pt x="563671" y="1014885"/>
                </a:cubicBezTo>
                <a:cubicBezTo>
                  <a:pt x="638827" y="1202775"/>
                  <a:pt x="876821" y="1127620"/>
                  <a:pt x="876821" y="112762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C2C4F4BC-D699-3589-D4BD-E998341883E4}"/>
              </a:ext>
            </a:extLst>
          </p:cNvPr>
          <p:cNvCxnSpPr/>
          <p:nvPr/>
        </p:nvCxnSpPr>
        <p:spPr>
          <a:xfrm>
            <a:off x="7429854" y="3378896"/>
            <a:ext cx="980096" cy="0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89EF63A8-D4B4-8958-8AA4-423B7034E37C}"/>
              </a:ext>
            </a:extLst>
          </p:cNvPr>
          <p:cNvCxnSpPr>
            <a:cxnSpLocks/>
          </p:cNvCxnSpPr>
          <p:nvPr/>
        </p:nvCxnSpPr>
        <p:spPr>
          <a:xfrm flipV="1">
            <a:off x="7949076" y="1834183"/>
            <a:ext cx="0" cy="1704914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CD6C8A2-7C4D-AE1B-DB19-314BD798D73F}"/>
              </a:ext>
            </a:extLst>
          </p:cNvPr>
          <p:cNvGrpSpPr/>
          <p:nvPr/>
        </p:nvGrpSpPr>
        <p:grpSpPr>
          <a:xfrm>
            <a:off x="6995273" y="4802511"/>
            <a:ext cx="1663416" cy="1064533"/>
            <a:chOff x="7018944" y="4739585"/>
            <a:chExt cx="1663416" cy="1064533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97331BDF-1E15-8D1E-6627-53F7E5CBDDEB}"/>
                </a:ext>
              </a:extLst>
            </p:cNvPr>
            <p:cNvCxnSpPr>
              <a:cxnSpLocks/>
            </p:cNvCxnSpPr>
            <p:nvPr/>
          </p:nvCxnSpPr>
          <p:spPr>
            <a:xfrm>
              <a:off x="7018944" y="5498317"/>
              <a:ext cx="1638212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AB6BBD6-0D4A-7452-66DB-24768F1926D2}"/>
                </a:ext>
              </a:extLst>
            </p:cNvPr>
            <p:cNvSpPr/>
            <p:nvPr/>
          </p:nvSpPr>
          <p:spPr>
            <a:xfrm>
              <a:off x="7028925" y="5007762"/>
              <a:ext cx="1653435" cy="338267"/>
            </a:xfrm>
            <a:custGeom>
              <a:avLst/>
              <a:gdLst>
                <a:gd name="connsiteX0" fmla="*/ 0 w 1653435"/>
                <a:gd name="connsiteY0" fmla="*/ 338267 h 338267"/>
                <a:gd name="connsiteX1" fmla="*/ 388306 w 1653435"/>
                <a:gd name="connsiteY1" fmla="*/ 275637 h 338267"/>
                <a:gd name="connsiteX2" fmla="*/ 814191 w 1653435"/>
                <a:gd name="connsiteY2" fmla="*/ 64 h 338267"/>
                <a:gd name="connsiteX3" fmla="*/ 1139868 w 1653435"/>
                <a:gd name="connsiteY3" fmla="*/ 250585 h 338267"/>
                <a:gd name="connsiteX4" fmla="*/ 1653435 w 1653435"/>
                <a:gd name="connsiteY4" fmla="*/ 338267 h 33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435" h="338267">
                  <a:moveTo>
                    <a:pt x="0" y="338267"/>
                  </a:moveTo>
                  <a:cubicBezTo>
                    <a:pt x="126304" y="335135"/>
                    <a:pt x="252608" y="332004"/>
                    <a:pt x="388306" y="275637"/>
                  </a:cubicBezTo>
                  <a:cubicBezTo>
                    <a:pt x="524004" y="219270"/>
                    <a:pt x="688931" y="4239"/>
                    <a:pt x="814191" y="64"/>
                  </a:cubicBezTo>
                  <a:cubicBezTo>
                    <a:pt x="939451" y="-4111"/>
                    <a:pt x="999994" y="194218"/>
                    <a:pt x="1139868" y="250585"/>
                  </a:cubicBezTo>
                  <a:cubicBezTo>
                    <a:pt x="1279742" y="306952"/>
                    <a:pt x="1480158" y="325741"/>
                    <a:pt x="1653435" y="33826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B516CF6B-8370-F5AF-60F4-2D32544018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5642" y="4739585"/>
              <a:ext cx="0" cy="1064533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87535308-3F8D-E320-97F4-567D494A04CA}"/>
              </a:ext>
            </a:extLst>
          </p:cNvPr>
          <p:cNvSpPr/>
          <p:nvPr/>
        </p:nvSpPr>
        <p:spPr>
          <a:xfrm>
            <a:off x="6979879" y="4778683"/>
            <a:ext cx="1671081" cy="108836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CFD03CB0-5BD1-5E4C-CA7F-EC6A45C0A9FA}"/>
              </a:ext>
            </a:extLst>
          </p:cNvPr>
          <p:cNvSpPr/>
          <p:nvPr/>
        </p:nvSpPr>
        <p:spPr>
          <a:xfrm>
            <a:off x="7429854" y="1827746"/>
            <a:ext cx="1074199" cy="17510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AC02B8-5B80-72C7-20C0-8EF56977A77B}"/>
              </a:ext>
            </a:extLst>
          </p:cNvPr>
          <p:cNvGrpSpPr/>
          <p:nvPr/>
        </p:nvGrpSpPr>
        <p:grpSpPr>
          <a:xfrm>
            <a:off x="7229156" y="4189371"/>
            <a:ext cx="1239100" cy="400110"/>
            <a:chOff x="3354412" y="4546833"/>
            <a:chExt cx="2900349" cy="400110"/>
          </a:xfrm>
        </p:grpSpPr>
        <p:sp>
          <p:nvSpPr>
            <p:cNvPr id="6" name="AutoShape 46">
              <a:extLst>
                <a:ext uri="{FF2B5EF4-FFF2-40B4-BE49-F238E27FC236}">
                  <a16:creationId xmlns:a16="http://schemas.microsoft.com/office/drawing/2014/main" id="{A023BCAF-6F3E-109A-BB5E-E449982F457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354412" y="4553159"/>
              <a:ext cx="2900347" cy="393783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9AFAE0D-0316-9784-D633-42377BC79F2D}"/>
                </a:ext>
              </a:extLst>
            </p:cNvPr>
            <p:cNvSpPr/>
            <p:nvPr/>
          </p:nvSpPr>
          <p:spPr>
            <a:xfrm>
              <a:off x="3406141" y="4546833"/>
              <a:ext cx="284862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预测困难</a:t>
              </a:r>
              <a:endPara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679320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8412F-BDE5-7CD2-B9C7-F04E7D54E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3">
            <a:extLst>
              <a:ext uri="{FF2B5EF4-FFF2-40B4-BE49-F238E27FC236}">
                <a16:creationId xmlns:a16="http://schemas.microsoft.com/office/drawing/2014/main" id="{D4C09626-113E-A5F8-0243-BC4D4D39B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1911" y="1455638"/>
            <a:ext cx="3490439" cy="5095237"/>
          </a:xfrm>
          <a:prstGeom prst="roundRect">
            <a:avLst>
              <a:gd name="adj" fmla="val 4922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2FD8F3C-B50E-1D76-E8AC-00C7A854B9CB}"/>
              </a:ext>
            </a:extLst>
          </p:cNvPr>
          <p:cNvGrpSpPr/>
          <p:nvPr/>
        </p:nvGrpSpPr>
        <p:grpSpPr>
          <a:xfrm>
            <a:off x="5732621" y="4468931"/>
            <a:ext cx="980096" cy="1704914"/>
            <a:chOff x="3697106" y="1871761"/>
            <a:chExt cx="980096" cy="1704914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E017398C-3A0A-F9B4-E4DA-5E8FFD31DA3D}"/>
                </a:ext>
              </a:extLst>
            </p:cNvPr>
            <p:cNvCxnSpPr/>
            <p:nvPr/>
          </p:nvCxnSpPr>
          <p:spPr>
            <a:xfrm>
              <a:off x="3697106" y="3416474"/>
              <a:ext cx="980096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28610212-00B1-0A67-91D2-2C43D9DC4E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16328" y="1871761"/>
              <a:ext cx="0" cy="1704914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B77A1A97-0DD8-83E7-AA8E-4C22230E4DC0}"/>
              </a:ext>
            </a:extLst>
          </p:cNvPr>
          <p:cNvSpPr/>
          <p:nvPr/>
        </p:nvSpPr>
        <p:spPr>
          <a:xfrm>
            <a:off x="6159500" y="4625975"/>
            <a:ext cx="174625" cy="276225"/>
          </a:xfrm>
          <a:custGeom>
            <a:avLst/>
            <a:gdLst>
              <a:gd name="connsiteX0" fmla="*/ 0 w 174625"/>
              <a:gd name="connsiteY0" fmla="*/ 222250 h 276225"/>
              <a:gd name="connsiteX1" fmla="*/ 63500 w 174625"/>
              <a:gd name="connsiteY1" fmla="*/ 273050 h 276225"/>
              <a:gd name="connsiteX2" fmla="*/ 88900 w 174625"/>
              <a:gd name="connsiteY2" fmla="*/ 165100 h 276225"/>
              <a:gd name="connsiteX3" fmla="*/ 107950 w 174625"/>
              <a:gd name="connsiteY3" fmla="*/ 276225 h 276225"/>
              <a:gd name="connsiteX4" fmla="*/ 174625 w 174625"/>
              <a:gd name="connsiteY4" fmla="*/ 273050 h 276225"/>
              <a:gd name="connsiteX5" fmla="*/ 123825 w 174625"/>
              <a:gd name="connsiteY5" fmla="*/ 9525 h 276225"/>
              <a:gd name="connsiteX6" fmla="*/ 92075 w 174625"/>
              <a:gd name="connsiteY6" fmla="*/ 0 h 276225"/>
              <a:gd name="connsiteX7" fmla="*/ 63500 w 174625"/>
              <a:gd name="connsiteY7" fmla="*/ 25400 h 276225"/>
              <a:gd name="connsiteX8" fmla="*/ 0 w 174625"/>
              <a:gd name="connsiteY8" fmla="*/ 22225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4625" h="276225">
                <a:moveTo>
                  <a:pt x="0" y="222250"/>
                </a:moveTo>
                <a:lnTo>
                  <a:pt x="63500" y="273050"/>
                </a:lnTo>
                <a:lnTo>
                  <a:pt x="88900" y="165100"/>
                </a:lnTo>
                <a:lnTo>
                  <a:pt x="107950" y="276225"/>
                </a:lnTo>
                <a:lnTo>
                  <a:pt x="174625" y="273050"/>
                </a:lnTo>
                <a:lnTo>
                  <a:pt x="123825" y="9525"/>
                </a:lnTo>
                <a:lnTo>
                  <a:pt x="92075" y="0"/>
                </a:lnTo>
                <a:lnTo>
                  <a:pt x="63500" y="25400"/>
                </a:lnTo>
                <a:lnTo>
                  <a:pt x="0" y="2222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2D15D31B-EB60-9D68-BC78-85C55597938F}"/>
              </a:ext>
            </a:extLst>
          </p:cNvPr>
          <p:cNvSpPr/>
          <p:nvPr/>
        </p:nvSpPr>
        <p:spPr>
          <a:xfrm>
            <a:off x="6052121" y="4849926"/>
            <a:ext cx="177800" cy="523875"/>
          </a:xfrm>
          <a:custGeom>
            <a:avLst/>
            <a:gdLst>
              <a:gd name="connsiteX0" fmla="*/ 0 w 177800"/>
              <a:gd name="connsiteY0" fmla="*/ 501650 h 523875"/>
              <a:gd name="connsiteX1" fmla="*/ 117475 w 177800"/>
              <a:gd name="connsiteY1" fmla="*/ 523875 h 523875"/>
              <a:gd name="connsiteX2" fmla="*/ 177800 w 177800"/>
              <a:gd name="connsiteY2" fmla="*/ 41275 h 523875"/>
              <a:gd name="connsiteX3" fmla="*/ 104775 w 177800"/>
              <a:gd name="connsiteY3" fmla="*/ 0 h 523875"/>
              <a:gd name="connsiteX4" fmla="*/ 0 w 177800"/>
              <a:gd name="connsiteY4" fmla="*/ 501650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00" h="523875">
                <a:moveTo>
                  <a:pt x="0" y="501650"/>
                </a:moveTo>
                <a:lnTo>
                  <a:pt x="117475" y="523875"/>
                </a:lnTo>
                <a:lnTo>
                  <a:pt x="177800" y="41275"/>
                </a:lnTo>
                <a:lnTo>
                  <a:pt x="104775" y="0"/>
                </a:lnTo>
                <a:lnTo>
                  <a:pt x="0" y="501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704BFD52-B227-0469-2077-2987C29F9D0F}"/>
              </a:ext>
            </a:extLst>
          </p:cNvPr>
          <p:cNvSpPr/>
          <p:nvPr/>
        </p:nvSpPr>
        <p:spPr>
          <a:xfrm>
            <a:off x="6267450" y="4902200"/>
            <a:ext cx="114300" cy="460375"/>
          </a:xfrm>
          <a:custGeom>
            <a:avLst/>
            <a:gdLst>
              <a:gd name="connsiteX0" fmla="*/ 31750 w 114300"/>
              <a:gd name="connsiteY0" fmla="*/ 460375 h 460375"/>
              <a:gd name="connsiteX1" fmla="*/ 0 w 114300"/>
              <a:gd name="connsiteY1" fmla="*/ 0 h 460375"/>
              <a:gd name="connsiteX2" fmla="*/ 76200 w 114300"/>
              <a:gd name="connsiteY2" fmla="*/ 0 h 460375"/>
              <a:gd name="connsiteX3" fmla="*/ 114300 w 114300"/>
              <a:gd name="connsiteY3" fmla="*/ 454025 h 460375"/>
              <a:gd name="connsiteX4" fmla="*/ 31750 w 114300"/>
              <a:gd name="connsiteY4" fmla="*/ 460375 h 46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460375">
                <a:moveTo>
                  <a:pt x="31750" y="460375"/>
                </a:moveTo>
                <a:lnTo>
                  <a:pt x="0" y="0"/>
                </a:lnTo>
                <a:lnTo>
                  <a:pt x="76200" y="0"/>
                </a:lnTo>
                <a:lnTo>
                  <a:pt x="114300" y="454025"/>
                </a:lnTo>
                <a:lnTo>
                  <a:pt x="31750" y="46037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A10B494C-A420-E715-3778-789DFED9D5BE}"/>
              </a:ext>
            </a:extLst>
          </p:cNvPr>
          <p:cNvSpPr/>
          <p:nvPr/>
        </p:nvSpPr>
        <p:spPr>
          <a:xfrm>
            <a:off x="5969000" y="5359400"/>
            <a:ext cx="200025" cy="314325"/>
          </a:xfrm>
          <a:custGeom>
            <a:avLst/>
            <a:gdLst>
              <a:gd name="connsiteX0" fmla="*/ 0 w 200025"/>
              <a:gd name="connsiteY0" fmla="*/ 285750 h 314325"/>
              <a:gd name="connsiteX1" fmla="*/ 92075 w 200025"/>
              <a:gd name="connsiteY1" fmla="*/ 0 h 314325"/>
              <a:gd name="connsiteX2" fmla="*/ 200025 w 200025"/>
              <a:gd name="connsiteY2" fmla="*/ 19050 h 314325"/>
              <a:gd name="connsiteX3" fmla="*/ 161925 w 200025"/>
              <a:gd name="connsiteY3" fmla="*/ 314325 h 314325"/>
              <a:gd name="connsiteX4" fmla="*/ 0 w 200025"/>
              <a:gd name="connsiteY4" fmla="*/ 285750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025" h="314325">
                <a:moveTo>
                  <a:pt x="0" y="285750"/>
                </a:moveTo>
                <a:lnTo>
                  <a:pt x="92075" y="0"/>
                </a:lnTo>
                <a:lnTo>
                  <a:pt x="200025" y="19050"/>
                </a:lnTo>
                <a:lnTo>
                  <a:pt x="161925" y="314325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226C1A61-3D31-084F-8702-42316483ABEB}"/>
              </a:ext>
            </a:extLst>
          </p:cNvPr>
          <p:cNvSpPr/>
          <p:nvPr/>
        </p:nvSpPr>
        <p:spPr>
          <a:xfrm>
            <a:off x="6295454" y="5358629"/>
            <a:ext cx="123825" cy="285750"/>
          </a:xfrm>
          <a:custGeom>
            <a:avLst/>
            <a:gdLst>
              <a:gd name="connsiteX0" fmla="*/ 22225 w 123825"/>
              <a:gd name="connsiteY0" fmla="*/ 285750 h 285750"/>
              <a:gd name="connsiteX1" fmla="*/ 0 w 123825"/>
              <a:gd name="connsiteY1" fmla="*/ 3175 h 285750"/>
              <a:gd name="connsiteX2" fmla="*/ 92075 w 123825"/>
              <a:gd name="connsiteY2" fmla="*/ 0 h 285750"/>
              <a:gd name="connsiteX3" fmla="*/ 123825 w 123825"/>
              <a:gd name="connsiteY3" fmla="*/ 282575 h 285750"/>
              <a:gd name="connsiteX4" fmla="*/ 22225 w 123825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285750">
                <a:moveTo>
                  <a:pt x="22225" y="285750"/>
                </a:moveTo>
                <a:lnTo>
                  <a:pt x="0" y="3175"/>
                </a:lnTo>
                <a:lnTo>
                  <a:pt x="92075" y="0"/>
                </a:lnTo>
                <a:lnTo>
                  <a:pt x="123825" y="282575"/>
                </a:lnTo>
                <a:lnTo>
                  <a:pt x="22225" y="2857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898DB8A6-2810-F997-201A-D16F4D34D1FE}"/>
              </a:ext>
            </a:extLst>
          </p:cNvPr>
          <p:cNvSpPr/>
          <p:nvPr/>
        </p:nvSpPr>
        <p:spPr>
          <a:xfrm>
            <a:off x="5582892" y="4631792"/>
            <a:ext cx="1395757" cy="1270323"/>
          </a:xfrm>
          <a:custGeom>
            <a:avLst/>
            <a:gdLst>
              <a:gd name="connsiteX0" fmla="*/ 0 w 876821"/>
              <a:gd name="connsiteY0" fmla="*/ 1140146 h 1142465"/>
              <a:gd name="connsiteX1" fmla="*/ 237994 w 876821"/>
              <a:gd name="connsiteY1" fmla="*/ 914677 h 1142465"/>
              <a:gd name="connsiteX2" fmla="*/ 425884 w 876821"/>
              <a:gd name="connsiteY2" fmla="*/ 277 h 1142465"/>
              <a:gd name="connsiteX3" fmla="*/ 563671 w 876821"/>
              <a:gd name="connsiteY3" fmla="*/ 1014885 h 1142465"/>
              <a:gd name="connsiteX4" fmla="*/ 876821 w 876821"/>
              <a:gd name="connsiteY4" fmla="*/ 1127620 h 114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821" h="1142465">
                <a:moveTo>
                  <a:pt x="0" y="1140146"/>
                </a:moveTo>
                <a:cubicBezTo>
                  <a:pt x="83506" y="1122400"/>
                  <a:pt x="167013" y="1104655"/>
                  <a:pt x="237994" y="914677"/>
                </a:cubicBezTo>
                <a:cubicBezTo>
                  <a:pt x="308975" y="724699"/>
                  <a:pt x="371604" y="-16424"/>
                  <a:pt x="425884" y="277"/>
                </a:cubicBezTo>
                <a:cubicBezTo>
                  <a:pt x="480164" y="16978"/>
                  <a:pt x="488515" y="826995"/>
                  <a:pt x="563671" y="1014885"/>
                </a:cubicBezTo>
                <a:cubicBezTo>
                  <a:pt x="638827" y="1202775"/>
                  <a:pt x="876821" y="1127620"/>
                  <a:pt x="876821" y="112762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4E0AFB0D-4388-E98F-BB9C-1C2D7584BBCA}"/>
              </a:ext>
            </a:extLst>
          </p:cNvPr>
          <p:cNvSpPr>
            <a:spLocks noChangeAspect="1"/>
          </p:cNvSpPr>
          <p:nvPr/>
        </p:nvSpPr>
        <p:spPr>
          <a:xfrm>
            <a:off x="5981840" y="4751572"/>
            <a:ext cx="552587" cy="1154608"/>
          </a:xfrm>
          <a:custGeom>
            <a:avLst/>
            <a:gdLst>
              <a:gd name="connsiteX0" fmla="*/ 0 w 876821"/>
              <a:gd name="connsiteY0" fmla="*/ 1140146 h 1142465"/>
              <a:gd name="connsiteX1" fmla="*/ 237994 w 876821"/>
              <a:gd name="connsiteY1" fmla="*/ 914677 h 1142465"/>
              <a:gd name="connsiteX2" fmla="*/ 425884 w 876821"/>
              <a:gd name="connsiteY2" fmla="*/ 277 h 1142465"/>
              <a:gd name="connsiteX3" fmla="*/ 563671 w 876821"/>
              <a:gd name="connsiteY3" fmla="*/ 1014885 h 1142465"/>
              <a:gd name="connsiteX4" fmla="*/ 876821 w 876821"/>
              <a:gd name="connsiteY4" fmla="*/ 1127620 h 114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821" h="1142465">
                <a:moveTo>
                  <a:pt x="0" y="1140146"/>
                </a:moveTo>
                <a:cubicBezTo>
                  <a:pt x="83506" y="1122400"/>
                  <a:pt x="167013" y="1104655"/>
                  <a:pt x="237994" y="914677"/>
                </a:cubicBezTo>
                <a:cubicBezTo>
                  <a:pt x="308975" y="724699"/>
                  <a:pt x="371604" y="-16424"/>
                  <a:pt x="425884" y="277"/>
                </a:cubicBezTo>
                <a:cubicBezTo>
                  <a:pt x="480164" y="16978"/>
                  <a:pt x="488515" y="826995"/>
                  <a:pt x="563671" y="1014885"/>
                </a:cubicBezTo>
                <a:cubicBezTo>
                  <a:pt x="638827" y="1202775"/>
                  <a:pt x="876821" y="1127620"/>
                  <a:pt x="876821" y="112762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5DBF09B6-E7A8-BB5B-F737-A80DFBEB1B72}"/>
              </a:ext>
            </a:extLst>
          </p:cNvPr>
          <p:cNvSpPr/>
          <p:nvPr/>
        </p:nvSpPr>
        <p:spPr>
          <a:xfrm>
            <a:off x="5563470" y="4456609"/>
            <a:ext cx="1395644" cy="170491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0C96DA98-4645-3AB6-5CAC-6AC5AF594D8E}"/>
              </a:ext>
            </a:extLst>
          </p:cNvPr>
          <p:cNvSpPr/>
          <p:nvPr/>
        </p:nvSpPr>
        <p:spPr>
          <a:xfrm>
            <a:off x="7197088" y="4510545"/>
            <a:ext cx="1491958" cy="1070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6" name="AutoShape 13">
            <a:extLst>
              <a:ext uri="{FF2B5EF4-FFF2-40B4-BE49-F238E27FC236}">
                <a16:creationId xmlns:a16="http://schemas.microsoft.com/office/drawing/2014/main" id="{72466D72-2BC0-0367-3B37-4E737A9FB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1469366"/>
            <a:ext cx="4741969" cy="2463162"/>
          </a:xfrm>
          <a:prstGeom prst="roundRect">
            <a:avLst>
              <a:gd name="adj" fmla="val 5236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AutoShape 13">
            <a:extLst>
              <a:ext uri="{FF2B5EF4-FFF2-40B4-BE49-F238E27FC236}">
                <a16:creationId xmlns:a16="http://schemas.microsoft.com/office/drawing/2014/main" id="{5A501929-9B0A-8B6B-9ADC-63FAEE716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4112068"/>
            <a:ext cx="4741969" cy="2463162"/>
          </a:xfrm>
          <a:prstGeom prst="roundRect">
            <a:avLst>
              <a:gd name="adj" fmla="val 566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B783E91E-074B-F431-7631-E2A858394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06439"/>
            <a:ext cx="8458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部分球员有清晰的号码，而有的没有→ 为预测带来困难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9B7AD66-C538-677E-B52B-53A9610974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D517C83-A6AC-E48F-1C1D-B3D01FC8E53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BE9A70D-835B-33E4-5A48-A7DE9A7359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EA5025C-7627-88FD-DB30-598A4548FFA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7EE9ED5-8A37-BFF8-43DB-B1F2469407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DD7E26-E0D1-412E-20AE-8B31B45E97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2" y="1919325"/>
            <a:ext cx="449327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AD2254-AC41-39DE-203C-ACCC07CE310E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96" y="1919325"/>
            <a:ext cx="916414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D246EE9-F07B-BF52-03FB-757451F7D766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694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259916E-E37A-49E0-88A2-98A66489C421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19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C6D7E06-D9A2-779D-C2CD-FC59ED1B7D3B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80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8246DC6-CE30-C64E-DD25-9423E18C0289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714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E3547EB2-2E50-F74B-570B-D8BC18AE3C6B}"/>
              </a:ext>
            </a:extLst>
          </p:cNvPr>
          <p:cNvSpPr txBox="1"/>
          <p:nvPr/>
        </p:nvSpPr>
        <p:spPr>
          <a:xfrm>
            <a:off x="1677772" y="3590120"/>
            <a:ext cx="760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1s~50s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C25C562A-AB36-DD1C-14A7-36622FEE96E5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1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FD4F14E4-0B2C-6DE6-B384-27EA9A8C3F42}"/>
              </a:ext>
            </a:extLst>
          </p:cNvPr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28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C6C2FF7E-6862-9C36-3D08-11FFF01D5442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33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9C9A74DD-319D-8188-F4B1-76AB2BB7E7F9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05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899BAF02-DF0D-EADF-F0B4-A8957FB02ABD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01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6D6DC4FF-AB32-0EC0-63C1-F53F52969C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886" y="4618190"/>
            <a:ext cx="681615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89" name="AutoShape 46">
            <a:extLst>
              <a:ext uri="{FF2B5EF4-FFF2-40B4-BE49-F238E27FC236}">
                <a16:creationId xmlns:a16="http://schemas.microsoft.com/office/drawing/2014/main" id="{1F755C5D-8CD3-4043-5B07-B16AA53814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2481" y="4148421"/>
            <a:ext cx="1004998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模糊号码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箭头: 右 89">
            <a:extLst>
              <a:ext uri="{FF2B5EF4-FFF2-40B4-BE49-F238E27FC236}">
                <a16:creationId xmlns:a16="http://schemas.microsoft.com/office/drawing/2014/main" id="{7F94EA82-574C-AB12-8505-0D7C59B624F8}"/>
              </a:ext>
            </a:extLst>
          </p:cNvPr>
          <p:cNvSpPr/>
          <p:nvPr/>
        </p:nvSpPr>
        <p:spPr>
          <a:xfrm>
            <a:off x="2967965" y="5254118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箭头: 右 90">
            <a:extLst>
              <a:ext uri="{FF2B5EF4-FFF2-40B4-BE49-F238E27FC236}">
                <a16:creationId xmlns:a16="http://schemas.microsoft.com/office/drawing/2014/main" id="{8F9BEA1E-953C-0BEF-9453-B52D175219B5}"/>
              </a:ext>
            </a:extLst>
          </p:cNvPr>
          <p:cNvSpPr/>
          <p:nvPr/>
        </p:nvSpPr>
        <p:spPr>
          <a:xfrm>
            <a:off x="3489345" y="2706823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BFF617C-D817-1E02-7B2F-B6E3009EF983}"/>
              </a:ext>
            </a:extLst>
          </p:cNvPr>
          <p:cNvGrpSpPr/>
          <p:nvPr/>
        </p:nvGrpSpPr>
        <p:grpSpPr>
          <a:xfrm>
            <a:off x="3742703" y="1862237"/>
            <a:ext cx="934499" cy="1704914"/>
            <a:chOff x="3742703" y="1862237"/>
            <a:chExt cx="934499" cy="1704914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02F9D5B-9CDC-C164-1E72-5D569DA79654}"/>
                </a:ext>
              </a:extLst>
            </p:cNvPr>
            <p:cNvSpPr/>
            <p:nvPr/>
          </p:nvSpPr>
          <p:spPr>
            <a:xfrm>
              <a:off x="3800381" y="2162479"/>
              <a:ext cx="876821" cy="1142465"/>
            </a:xfrm>
            <a:custGeom>
              <a:avLst/>
              <a:gdLst>
                <a:gd name="connsiteX0" fmla="*/ 0 w 876821"/>
                <a:gd name="connsiteY0" fmla="*/ 1140146 h 1142465"/>
                <a:gd name="connsiteX1" fmla="*/ 237994 w 876821"/>
                <a:gd name="connsiteY1" fmla="*/ 914677 h 1142465"/>
                <a:gd name="connsiteX2" fmla="*/ 425884 w 876821"/>
                <a:gd name="connsiteY2" fmla="*/ 277 h 1142465"/>
                <a:gd name="connsiteX3" fmla="*/ 563671 w 876821"/>
                <a:gd name="connsiteY3" fmla="*/ 1014885 h 1142465"/>
                <a:gd name="connsiteX4" fmla="*/ 876821 w 876821"/>
                <a:gd name="connsiteY4" fmla="*/ 1127620 h 11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21" h="1142465">
                  <a:moveTo>
                    <a:pt x="0" y="1140146"/>
                  </a:moveTo>
                  <a:cubicBezTo>
                    <a:pt x="83506" y="1122400"/>
                    <a:pt x="167013" y="1104655"/>
                    <a:pt x="237994" y="914677"/>
                  </a:cubicBezTo>
                  <a:cubicBezTo>
                    <a:pt x="308975" y="724699"/>
                    <a:pt x="371604" y="-16424"/>
                    <a:pt x="425884" y="277"/>
                  </a:cubicBezTo>
                  <a:cubicBezTo>
                    <a:pt x="480164" y="16978"/>
                    <a:pt x="488515" y="826995"/>
                    <a:pt x="563671" y="1014885"/>
                  </a:cubicBezTo>
                  <a:cubicBezTo>
                    <a:pt x="638827" y="1202775"/>
                    <a:pt x="876821" y="1127620"/>
                    <a:pt x="876821" y="112762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C02374D8-D964-397E-55EC-2F8A51505690}"/>
                </a:ext>
              </a:extLst>
            </p:cNvPr>
            <p:cNvCxnSpPr>
              <a:cxnSpLocks/>
            </p:cNvCxnSpPr>
            <p:nvPr/>
          </p:nvCxnSpPr>
          <p:spPr>
            <a:xfrm>
              <a:off x="3742703" y="3416474"/>
              <a:ext cx="934499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0145FEAA-A2DE-7D0B-1EC5-2010D3E187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25765" y="1862237"/>
              <a:ext cx="0" cy="1704914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0BD6C2-5ABF-0AF4-29AC-9D2D45A76F21}"/>
              </a:ext>
            </a:extLst>
          </p:cNvPr>
          <p:cNvGrpSpPr/>
          <p:nvPr/>
        </p:nvGrpSpPr>
        <p:grpSpPr>
          <a:xfrm>
            <a:off x="3335690" y="4774974"/>
            <a:ext cx="1500964" cy="1064533"/>
            <a:chOff x="7018944" y="4739585"/>
            <a:chExt cx="1663416" cy="1064533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6EE60ED4-0358-C873-FAE4-BF5A7BDC8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18944" y="5498317"/>
              <a:ext cx="1638212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EF02F2B-F307-5C0B-0694-C94352992E15}"/>
                </a:ext>
              </a:extLst>
            </p:cNvPr>
            <p:cNvSpPr/>
            <p:nvPr/>
          </p:nvSpPr>
          <p:spPr>
            <a:xfrm>
              <a:off x="7028925" y="5007762"/>
              <a:ext cx="1653435" cy="338267"/>
            </a:xfrm>
            <a:custGeom>
              <a:avLst/>
              <a:gdLst>
                <a:gd name="connsiteX0" fmla="*/ 0 w 1653435"/>
                <a:gd name="connsiteY0" fmla="*/ 338267 h 338267"/>
                <a:gd name="connsiteX1" fmla="*/ 388306 w 1653435"/>
                <a:gd name="connsiteY1" fmla="*/ 275637 h 338267"/>
                <a:gd name="connsiteX2" fmla="*/ 814191 w 1653435"/>
                <a:gd name="connsiteY2" fmla="*/ 64 h 338267"/>
                <a:gd name="connsiteX3" fmla="*/ 1139868 w 1653435"/>
                <a:gd name="connsiteY3" fmla="*/ 250585 h 338267"/>
                <a:gd name="connsiteX4" fmla="*/ 1653435 w 1653435"/>
                <a:gd name="connsiteY4" fmla="*/ 338267 h 33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435" h="338267">
                  <a:moveTo>
                    <a:pt x="0" y="338267"/>
                  </a:moveTo>
                  <a:cubicBezTo>
                    <a:pt x="126304" y="335135"/>
                    <a:pt x="252608" y="332004"/>
                    <a:pt x="388306" y="275637"/>
                  </a:cubicBezTo>
                  <a:cubicBezTo>
                    <a:pt x="524004" y="219270"/>
                    <a:pt x="688931" y="4239"/>
                    <a:pt x="814191" y="64"/>
                  </a:cubicBezTo>
                  <a:cubicBezTo>
                    <a:pt x="939451" y="-4111"/>
                    <a:pt x="999994" y="194218"/>
                    <a:pt x="1139868" y="250585"/>
                  </a:cubicBezTo>
                  <a:cubicBezTo>
                    <a:pt x="1279742" y="306952"/>
                    <a:pt x="1480158" y="325741"/>
                    <a:pt x="1653435" y="33826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ABF84AE-4B94-B59E-6CCF-82E7B60C17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6345" y="4739585"/>
              <a:ext cx="0" cy="1064533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79B5B5-BBFA-EC10-6FAD-8396F724FAA1}"/>
              </a:ext>
            </a:extLst>
          </p:cNvPr>
          <p:cNvSpPr txBox="1"/>
          <p:nvPr/>
        </p:nvSpPr>
        <p:spPr>
          <a:xfrm>
            <a:off x="1598300" y="6237266"/>
            <a:ext cx="760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1s~50s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34D42E10-5ACE-868B-3C50-F942898E05C3}"/>
              </a:ext>
            </a:extLst>
          </p:cNvPr>
          <p:cNvSpPr/>
          <p:nvPr/>
        </p:nvSpPr>
        <p:spPr>
          <a:xfrm>
            <a:off x="5065937" y="3862536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AutoShape 46">
            <a:extLst>
              <a:ext uri="{FF2B5EF4-FFF2-40B4-BE49-F238E27FC236}">
                <a16:creationId xmlns:a16="http://schemas.microsoft.com/office/drawing/2014/main" id="{9DEEBA50-B041-A365-6694-EED921BDA2B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062231" y="4008799"/>
            <a:ext cx="2285060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未来研究：贝叶斯理论</a:t>
            </a:r>
          </a:p>
        </p:txBody>
      </p:sp>
      <p:sp>
        <p:nvSpPr>
          <p:cNvPr id="13" name="AutoShape 46">
            <a:extLst>
              <a:ext uri="{FF2B5EF4-FFF2-40B4-BE49-F238E27FC236}">
                <a16:creationId xmlns:a16="http://schemas.microsoft.com/office/drawing/2014/main" id="{B9633004-B46E-3A01-EC49-69726A4670B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972425" y="1586703"/>
            <a:ext cx="2349410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目前方案：统计学方法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09C14AF-BFEB-4946-0D59-37B13BA5534C}"/>
              </a:ext>
            </a:extLst>
          </p:cNvPr>
          <p:cNvSpPr/>
          <p:nvPr/>
        </p:nvSpPr>
        <p:spPr>
          <a:xfrm>
            <a:off x="5725548" y="2328095"/>
            <a:ext cx="876821" cy="1142465"/>
          </a:xfrm>
          <a:custGeom>
            <a:avLst/>
            <a:gdLst>
              <a:gd name="connsiteX0" fmla="*/ 0 w 876821"/>
              <a:gd name="connsiteY0" fmla="*/ 1140146 h 1142465"/>
              <a:gd name="connsiteX1" fmla="*/ 237994 w 876821"/>
              <a:gd name="connsiteY1" fmla="*/ 914677 h 1142465"/>
              <a:gd name="connsiteX2" fmla="*/ 425884 w 876821"/>
              <a:gd name="connsiteY2" fmla="*/ 277 h 1142465"/>
              <a:gd name="connsiteX3" fmla="*/ 563671 w 876821"/>
              <a:gd name="connsiteY3" fmla="*/ 1014885 h 1142465"/>
              <a:gd name="connsiteX4" fmla="*/ 876821 w 876821"/>
              <a:gd name="connsiteY4" fmla="*/ 1127620 h 114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821" h="1142465">
                <a:moveTo>
                  <a:pt x="0" y="1140146"/>
                </a:moveTo>
                <a:cubicBezTo>
                  <a:pt x="83506" y="1122400"/>
                  <a:pt x="167013" y="1104655"/>
                  <a:pt x="237994" y="914677"/>
                </a:cubicBezTo>
                <a:cubicBezTo>
                  <a:pt x="308975" y="724699"/>
                  <a:pt x="371604" y="-16424"/>
                  <a:pt x="425884" y="277"/>
                </a:cubicBezTo>
                <a:cubicBezTo>
                  <a:pt x="480164" y="16978"/>
                  <a:pt x="488515" y="826995"/>
                  <a:pt x="563671" y="1014885"/>
                </a:cubicBezTo>
                <a:cubicBezTo>
                  <a:pt x="638827" y="1202775"/>
                  <a:pt x="876821" y="1127620"/>
                  <a:pt x="876821" y="1127620"/>
                </a:cubicBezTo>
              </a:path>
            </a:pathLst>
          </a:custGeom>
          <a:solidFill>
            <a:sysClr val="window" lastClr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475FD69-C84B-12FC-EFAB-956916F6282F}"/>
              </a:ext>
            </a:extLst>
          </p:cNvPr>
          <p:cNvCxnSpPr/>
          <p:nvPr/>
        </p:nvCxnSpPr>
        <p:spPr>
          <a:xfrm>
            <a:off x="5622273" y="3540145"/>
            <a:ext cx="980096" cy="0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062995AD-8562-CB32-BF11-C864F006C992}"/>
              </a:ext>
            </a:extLst>
          </p:cNvPr>
          <p:cNvCxnSpPr>
            <a:cxnSpLocks/>
          </p:cNvCxnSpPr>
          <p:nvPr/>
        </p:nvCxnSpPr>
        <p:spPr>
          <a:xfrm flipV="1">
            <a:off x="6149884" y="2037377"/>
            <a:ext cx="0" cy="1704914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id="{9926545C-DB96-3EB9-533F-885F26586758}"/>
              </a:ext>
            </a:extLst>
          </p:cNvPr>
          <p:cNvSpPr/>
          <p:nvPr/>
        </p:nvSpPr>
        <p:spPr>
          <a:xfrm>
            <a:off x="5622273" y="2037377"/>
            <a:ext cx="1074199" cy="17510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60EB96A-1FA6-7D9E-00FD-AF089320B139}"/>
              </a:ext>
            </a:extLst>
          </p:cNvPr>
          <p:cNvSpPr/>
          <p:nvPr/>
        </p:nvSpPr>
        <p:spPr>
          <a:xfrm>
            <a:off x="5921433" y="2464919"/>
            <a:ext cx="1530928" cy="1102232"/>
          </a:xfrm>
          <a:prstGeom prst="rect">
            <a:avLst/>
          </a:prstGeom>
          <a:solidFill>
            <a:sysClr val="window" lastClr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C3BC3730-4C0D-152C-6396-6FE54F032EF8}"/>
              </a:ext>
            </a:extLst>
          </p:cNvPr>
          <p:cNvCxnSpPr>
            <a:cxnSpLocks/>
          </p:cNvCxnSpPr>
          <p:nvPr/>
        </p:nvCxnSpPr>
        <p:spPr>
          <a:xfrm>
            <a:off x="5921433" y="3250599"/>
            <a:ext cx="1507731" cy="0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4D44051-B513-B807-A418-3B62168F4DB9}"/>
              </a:ext>
            </a:extLst>
          </p:cNvPr>
          <p:cNvSpPr/>
          <p:nvPr/>
        </p:nvSpPr>
        <p:spPr>
          <a:xfrm>
            <a:off x="5930619" y="2760044"/>
            <a:ext cx="1521742" cy="338267"/>
          </a:xfrm>
          <a:custGeom>
            <a:avLst/>
            <a:gdLst>
              <a:gd name="connsiteX0" fmla="*/ 0 w 1653435"/>
              <a:gd name="connsiteY0" fmla="*/ 338267 h 338267"/>
              <a:gd name="connsiteX1" fmla="*/ 388306 w 1653435"/>
              <a:gd name="connsiteY1" fmla="*/ 275637 h 338267"/>
              <a:gd name="connsiteX2" fmla="*/ 814191 w 1653435"/>
              <a:gd name="connsiteY2" fmla="*/ 64 h 338267"/>
              <a:gd name="connsiteX3" fmla="*/ 1139868 w 1653435"/>
              <a:gd name="connsiteY3" fmla="*/ 250585 h 338267"/>
              <a:gd name="connsiteX4" fmla="*/ 1653435 w 1653435"/>
              <a:gd name="connsiteY4" fmla="*/ 338267 h 33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35" h="338267">
                <a:moveTo>
                  <a:pt x="0" y="338267"/>
                </a:moveTo>
                <a:cubicBezTo>
                  <a:pt x="126304" y="335135"/>
                  <a:pt x="252608" y="332004"/>
                  <a:pt x="388306" y="275637"/>
                </a:cubicBezTo>
                <a:cubicBezTo>
                  <a:pt x="524004" y="219270"/>
                  <a:pt x="688931" y="4239"/>
                  <a:pt x="814191" y="64"/>
                </a:cubicBezTo>
                <a:cubicBezTo>
                  <a:pt x="939451" y="-4111"/>
                  <a:pt x="999994" y="194218"/>
                  <a:pt x="1139868" y="250585"/>
                </a:cubicBezTo>
                <a:cubicBezTo>
                  <a:pt x="1279742" y="306952"/>
                  <a:pt x="1480158" y="325741"/>
                  <a:pt x="1653435" y="338267"/>
                </a:cubicBezTo>
              </a:path>
            </a:pathLst>
          </a:custGeom>
          <a:solidFill>
            <a:sysClr val="window" lastClr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B25968B-4EF4-BF64-C7E8-F63ECAA8E136}"/>
              </a:ext>
            </a:extLst>
          </p:cNvPr>
          <p:cNvCxnSpPr>
            <a:cxnSpLocks/>
          </p:cNvCxnSpPr>
          <p:nvPr/>
        </p:nvCxnSpPr>
        <p:spPr>
          <a:xfrm flipV="1">
            <a:off x="6691490" y="2491867"/>
            <a:ext cx="0" cy="1064533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箭头: 右 63">
            <a:extLst>
              <a:ext uri="{FF2B5EF4-FFF2-40B4-BE49-F238E27FC236}">
                <a16:creationId xmlns:a16="http://schemas.microsoft.com/office/drawing/2014/main" id="{A55990F3-FDF4-E752-0B70-E6BE7C892C5D}"/>
              </a:ext>
            </a:extLst>
          </p:cNvPr>
          <p:cNvSpPr/>
          <p:nvPr/>
        </p:nvSpPr>
        <p:spPr>
          <a:xfrm rot="5400000">
            <a:off x="7885439" y="5623257"/>
            <a:ext cx="130601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箭头: 右 64">
            <a:extLst>
              <a:ext uri="{FF2B5EF4-FFF2-40B4-BE49-F238E27FC236}">
                <a16:creationId xmlns:a16="http://schemas.microsoft.com/office/drawing/2014/main" id="{5906A777-8B89-3317-03B2-69CC2BBFAF66}"/>
              </a:ext>
            </a:extLst>
          </p:cNvPr>
          <p:cNvSpPr/>
          <p:nvPr/>
        </p:nvSpPr>
        <p:spPr>
          <a:xfrm>
            <a:off x="7505337" y="2887786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AutoShape 46">
            <a:extLst>
              <a:ext uri="{FF2B5EF4-FFF2-40B4-BE49-F238E27FC236}">
                <a16:creationId xmlns:a16="http://schemas.microsoft.com/office/drawing/2014/main" id="{9CB0C762-0573-FDB4-10D6-DBA0FBBB42D6}"/>
              </a:ext>
            </a:extLst>
          </p:cNvPr>
          <p:cNvSpPr>
            <a:spLocks noChangeArrowheads="1"/>
          </p:cNvSpPr>
          <p:nvPr/>
        </p:nvSpPr>
        <p:spPr bwMode="gray">
          <a:xfrm>
            <a:off x="7786636" y="2472905"/>
            <a:ext cx="1024856" cy="1068058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统计参数：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方差</a:t>
            </a:r>
            <a:r>
              <a:rPr lang="el-GR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σ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均值</a:t>
            </a:r>
            <a:r>
              <a:rPr lang="el-GR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45137ECA-FD2E-1A52-A1CA-5C9236EA1596}"/>
              </a:ext>
            </a:extLst>
          </p:cNvPr>
          <p:cNvSpPr/>
          <p:nvPr/>
        </p:nvSpPr>
        <p:spPr>
          <a:xfrm>
            <a:off x="3343363" y="4768758"/>
            <a:ext cx="1491958" cy="107074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0641AAD-0106-EFAD-EE46-5131BEB57D59}"/>
              </a:ext>
            </a:extLst>
          </p:cNvPr>
          <p:cNvSpPr/>
          <p:nvPr/>
        </p:nvSpPr>
        <p:spPr>
          <a:xfrm>
            <a:off x="3734050" y="1827403"/>
            <a:ext cx="963509" cy="17510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BA9BBE60-584A-AEE1-2824-3A3FAA80E048}"/>
              </a:ext>
            </a:extLst>
          </p:cNvPr>
          <p:cNvGrpSpPr/>
          <p:nvPr/>
        </p:nvGrpSpPr>
        <p:grpSpPr>
          <a:xfrm>
            <a:off x="7189413" y="4516761"/>
            <a:ext cx="1478221" cy="1064533"/>
            <a:chOff x="7018944" y="4739585"/>
            <a:chExt cx="1638212" cy="1064533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49ACF11A-A09C-D5C5-DA27-74C81DBF7F75}"/>
                </a:ext>
              </a:extLst>
            </p:cNvPr>
            <p:cNvCxnSpPr>
              <a:cxnSpLocks/>
            </p:cNvCxnSpPr>
            <p:nvPr/>
          </p:nvCxnSpPr>
          <p:spPr>
            <a:xfrm>
              <a:off x="7018944" y="5573818"/>
              <a:ext cx="1638212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5CC17F19-40C5-4C49-7BEE-3D266D9329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5642" y="4739585"/>
              <a:ext cx="0" cy="1064533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432C001D-1632-057F-F23E-99A7E75B9786}"/>
              </a:ext>
            </a:extLst>
          </p:cNvPr>
          <p:cNvSpPr/>
          <p:nvPr/>
        </p:nvSpPr>
        <p:spPr>
          <a:xfrm>
            <a:off x="7787497" y="4675891"/>
            <a:ext cx="263525" cy="276225"/>
          </a:xfrm>
          <a:custGeom>
            <a:avLst/>
            <a:gdLst>
              <a:gd name="connsiteX0" fmla="*/ 0 w 263525"/>
              <a:gd name="connsiteY0" fmla="*/ 79375 h 276225"/>
              <a:gd name="connsiteX1" fmla="*/ 9525 w 263525"/>
              <a:gd name="connsiteY1" fmla="*/ 276225 h 276225"/>
              <a:gd name="connsiteX2" fmla="*/ 142875 w 263525"/>
              <a:gd name="connsiteY2" fmla="*/ 203200 h 276225"/>
              <a:gd name="connsiteX3" fmla="*/ 206375 w 263525"/>
              <a:gd name="connsiteY3" fmla="*/ 212725 h 276225"/>
              <a:gd name="connsiteX4" fmla="*/ 263525 w 263525"/>
              <a:gd name="connsiteY4" fmla="*/ 276225 h 276225"/>
              <a:gd name="connsiteX5" fmla="*/ 260350 w 263525"/>
              <a:gd name="connsiteY5" fmla="*/ 50800 h 276225"/>
              <a:gd name="connsiteX6" fmla="*/ 161925 w 263525"/>
              <a:gd name="connsiteY6" fmla="*/ 0 h 276225"/>
              <a:gd name="connsiteX7" fmla="*/ 44450 w 263525"/>
              <a:gd name="connsiteY7" fmla="*/ 44450 h 276225"/>
              <a:gd name="connsiteX8" fmla="*/ 0 w 263525"/>
              <a:gd name="connsiteY8" fmla="*/ 7937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525" h="276225">
                <a:moveTo>
                  <a:pt x="0" y="79375"/>
                </a:moveTo>
                <a:lnTo>
                  <a:pt x="9525" y="276225"/>
                </a:lnTo>
                <a:lnTo>
                  <a:pt x="142875" y="203200"/>
                </a:lnTo>
                <a:lnTo>
                  <a:pt x="206375" y="212725"/>
                </a:lnTo>
                <a:lnTo>
                  <a:pt x="263525" y="276225"/>
                </a:lnTo>
                <a:cubicBezTo>
                  <a:pt x="262467" y="201083"/>
                  <a:pt x="261408" y="125942"/>
                  <a:pt x="260350" y="50800"/>
                </a:cubicBezTo>
                <a:lnTo>
                  <a:pt x="161925" y="0"/>
                </a:lnTo>
                <a:lnTo>
                  <a:pt x="44450" y="44450"/>
                </a:lnTo>
                <a:lnTo>
                  <a:pt x="0" y="7937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C1ED12FE-780B-5DD9-5BD3-395BA9A9E7D4}"/>
              </a:ext>
            </a:extLst>
          </p:cNvPr>
          <p:cNvSpPr/>
          <p:nvPr/>
        </p:nvSpPr>
        <p:spPr>
          <a:xfrm>
            <a:off x="7600174" y="4748916"/>
            <a:ext cx="196848" cy="403225"/>
          </a:xfrm>
          <a:custGeom>
            <a:avLst/>
            <a:gdLst>
              <a:gd name="connsiteX0" fmla="*/ 177800 w 184150"/>
              <a:gd name="connsiteY0" fmla="*/ 0 h 403225"/>
              <a:gd name="connsiteX1" fmla="*/ 184150 w 184150"/>
              <a:gd name="connsiteY1" fmla="*/ 222250 h 403225"/>
              <a:gd name="connsiteX2" fmla="*/ 85725 w 184150"/>
              <a:gd name="connsiteY2" fmla="*/ 330200 h 403225"/>
              <a:gd name="connsiteX3" fmla="*/ 6350 w 184150"/>
              <a:gd name="connsiteY3" fmla="*/ 403225 h 403225"/>
              <a:gd name="connsiteX4" fmla="*/ 0 w 184150"/>
              <a:gd name="connsiteY4" fmla="*/ 120650 h 403225"/>
              <a:gd name="connsiteX5" fmla="*/ 177800 w 184150"/>
              <a:gd name="connsiteY5" fmla="*/ 0 h 40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150" h="403225">
                <a:moveTo>
                  <a:pt x="177800" y="0"/>
                </a:moveTo>
                <a:lnTo>
                  <a:pt x="184150" y="222250"/>
                </a:lnTo>
                <a:lnTo>
                  <a:pt x="85725" y="330200"/>
                </a:lnTo>
                <a:lnTo>
                  <a:pt x="6350" y="403225"/>
                </a:lnTo>
                <a:lnTo>
                  <a:pt x="0" y="120650"/>
                </a:lnTo>
                <a:lnTo>
                  <a:pt x="1778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3BA6D6E4-E82F-382C-B036-6A2541CA38F6}"/>
              </a:ext>
            </a:extLst>
          </p:cNvPr>
          <p:cNvSpPr/>
          <p:nvPr/>
        </p:nvSpPr>
        <p:spPr>
          <a:xfrm>
            <a:off x="8047847" y="4748916"/>
            <a:ext cx="164957" cy="403225"/>
          </a:xfrm>
          <a:custGeom>
            <a:avLst/>
            <a:gdLst>
              <a:gd name="connsiteX0" fmla="*/ 0 w 142875"/>
              <a:gd name="connsiteY0" fmla="*/ 0 h 403225"/>
              <a:gd name="connsiteX1" fmla="*/ 3175 w 142875"/>
              <a:gd name="connsiteY1" fmla="*/ 212725 h 403225"/>
              <a:gd name="connsiteX2" fmla="*/ 136525 w 142875"/>
              <a:gd name="connsiteY2" fmla="*/ 403225 h 403225"/>
              <a:gd name="connsiteX3" fmla="*/ 142875 w 142875"/>
              <a:gd name="connsiteY3" fmla="*/ 111125 h 403225"/>
              <a:gd name="connsiteX4" fmla="*/ 0 w 142875"/>
              <a:gd name="connsiteY4" fmla="*/ 0 h 40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403225">
                <a:moveTo>
                  <a:pt x="0" y="0"/>
                </a:moveTo>
                <a:cubicBezTo>
                  <a:pt x="1058" y="70908"/>
                  <a:pt x="2117" y="141817"/>
                  <a:pt x="3175" y="212725"/>
                </a:cubicBezTo>
                <a:lnTo>
                  <a:pt x="136525" y="403225"/>
                </a:lnTo>
                <a:lnTo>
                  <a:pt x="142875" y="1111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766645B1-FF01-7F44-132A-4E952E6E1A32}"/>
              </a:ext>
            </a:extLst>
          </p:cNvPr>
          <p:cNvSpPr/>
          <p:nvPr/>
        </p:nvSpPr>
        <p:spPr>
          <a:xfrm>
            <a:off x="7204761" y="4680783"/>
            <a:ext cx="1491958" cy="273288"/>
          </a:xfrm>
          <a:custGeom>
            <a:avLst/>
            <a:gdLst>
              <a:gd name="connsiteX0" fmla="*/ 0 w 1653435"/>
              <a:gd name="connsiteY0" fmla="*/ 338267 h 338267"/>
              <a:gd name="connsiteX1" fmla="*/ 388306 w 1653435"/>
              <a:gd name="connsiteY1" fmla="*/ 275637 h 338267"/>
              <a:gd name="connsiteX2" fmla="*/ 814191 w 1653435"/>
              <a:gd name="connsiteY2" fmla="*/ 64 h 338267"/>
              <a:gd name="connsiteX3" fmla="*/ 1139868 w 1653435"/>
              <a:gd name="connsiteY3" fmla="*/ 250585 h 338267"/>
              <a:gd name="connsiteX4" fmla="*/ 1653435 w 1653435"/>
              <a:gd name="connsiteY4" fmla="*/ 338267 h 33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35" h="338267">
                <a:moveTo>
                  <a:pt x="0" y="338267"/>
                </a:moveTo>
                <a:cubicBezTo>
                  <a:pt x="126304" y="335135"/>
                  <a:pt x="252608" y="332004"/>
                  <a:pt x="388306" y="275637"/>
                </a:cubicBezTo>
                <a:cubicBezTo>
                  <a:pt x="524004" y="219270"/>
                  <a:pt x="688931" y="4239"/>
                  <a:pt x="814191" y="64"/>
                </a:cubicBezTo>
                <a:cubicBezTo>
                  <a:pt x="939451" y="-4111"/>
                  <a:pt x="999994" y="194218"/>
                  <a:pt x="1139868" y="250585"/>
                </a:cubicBezTo>
                <a:cubicBezTo>
                  <a:pt x="1279742" y="306952"/>
                  <a:pt x="1480158" y="325741"/>
                  <a:pt x="1653435" y="338267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7F0904A1-671B-3FB1-37A3-229E9A9530A1}"/>
              </a:ext>
            </a:extLst>
          </p:cNvPr>
          <p:cNvSpPr/>
          <p:nvPr/>
        </p:nvSpPr>
        <p:spPr>
          <a:xfrm>
            <a:off x="7197088" y="4878222"/>
            <a:ext cx="1491958" cy="407582"/>
          </a:xfrm>
          <a:custGeom>
            <a:avLst/>
            <a:gdLst>
              <a:gd name="connsiteX0" fmla="*/ 0 w 1653435"/>
              <a:gd name="connsiteY0" fmla="*/ 338267 h 338267"/>
              <a:gd name="connsiteX1" fmla="*/ 388306 w 1653435"/>
              <a:gd name="connsiteY1" fmla="*/ 275637 h 338267"/>
              <a:gd name="connsiteX2" fmla="*/ 814191 w 1653435"/>
              <a:gd name="connsiteY2" fmla="*/ 64 h 338267"/>
              <a:gd name="connsiteX3" fmla="*/ 1139868 w 1653435"/>
              <a:gd name="connsiteY3" fmla="*/ 250585 h 338267"/>
              <a:gd name="connsiteX4" fmla="*/ 1653435 w 1653435"/>
              <a:gd name="connsiteY4" fmla="*/ 338267 h 33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35" h="338267">
                <a:moveTo>
                  <a:pt x="0" y="338267"/>
                </a:moveTo>
                <a:cubicBezTo>
                  <a:pt x="126304" y="335135"/>
                  <a:pt x="252608" y="332004"/>
                  <a:pt x="388306" y="275637"/>
                </a:cubicBezTo>
                <a:cubicBezTo>
                  <a:pt x="524004" y="219270"/>
                  <a:pt x="688931" y="4239"/>
                  <a:pt x="814191" y="64"/>
                </a:cubicBezTo>
                <a:cubicBezTo>
                  <a:pt x="939451" y="-4111"/>
                  <a:pt x="999994" y="194218"/>
                  <a:pt x="1139868" y="250585"/>
                </a:cubicBezTo>
                <a:cubicBezTo>
                  <a:pt x="1279742" y="306952"/>
                  <a:pt x="1480158" y="325741"/>
                  <a:pt x="1653435" y="338267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6" name="AutoShape 46">
            <a:extLst>
              <a:ext uri="{FF2B5EF4-FFF2-40B4-BE49-F238E27FC236}">
                <a16:creationId xmlns:a16="http://schemas.microsoft.com/office/drawing/2014/main" id="{C1E21387-1BD6-F411-54EA-5519538CB9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58719" y="5847472"/>
            <a:ext cx="1214348" cy="54198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预测结果及</a:t>
            </a:r>
            <a:endParaRPr lang="en-US" altLang="zh-CN" sz="16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概率估计</a:t>
            </a:r>
            <a:endParaRPr lang="en-US" altLang="zh-CN" sz="16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8" name="箭头: 右 127">
            <a:extLst>
              <a:ext uri="{FF2B5EF4-FFF2-40B4-BE49-F238E27FC236}">
                <a16:creationId xmlns:a16="http://schemas.microsoft.com/office/drawing/2014/main" id="{994D8BFA-B01C-31E5-B6D2-8ACF87E8D0EC}"/>
              </a:ext>
            </a:extLst>
          </p:cNvPr>
          <p:cNvSpPr/>
          <p:nvPr/>
        </p:nvSpPr>
        <p:spPr>
          <a:xfrm>
            <a:off x="7105798" y="5978564"/>
            <a:ext cx="130601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AutoShape 46">
            <a:extLst>
              <a:ext uri="{FF2B5EF4-FFF2-40B4-BE49-F238E27FC236}">
                <a16:creationId xmlns:a16="http://schemas.microsoft.com/office/drawing/2014/main" id="{32A89435-9EA0-FBAE-E172-54A2018A6457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2481" y="1549798"/>
            <a:ext cx="1210165" cy="312439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清晰号码</a:t>
            </a:r>
          </a:p>
        </p:txBody>
      </p:sp>
    </p:spTree>
    <p:extLst>
      <p:ext uri="{BB962C8B-B14F-4D97-AF65-F5344CB8AC3E}">
        <p14:creationId xmlns:p14="http://schemas.microsoft.com/office/powerpoint/2010/main" val="111983156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6_流畅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6_流畅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119264</TotalTime>
  <Words>960</Words>
  <Application>Microsoft Office PowerPoint</Application>
  <PresentationFormat>全屏显示(4:3)</PresentationFormat>
  <Paragraphs>257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黑体</vt:lpstr>
      <vt:lpstr>Arial</vt:lpstr>
      <vt:lpstr>Calibri</vt:lpstr>
      <vt:lpstr>Times New Roman</vt:lpstr>
      <vt:lpstr>Wingdings</vt:lpstr>
      <vt:lpstr>Wingdings 2</vt:lpstr>
      <vt:lpstr>6_流畅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2245</cp:revision>
  <cp:lastPrinted>2024-03-13T09:41:19Z</cp:lastPrinted>
  <dcterms:created xsi:type="dcterms:W3CDTF">2018-08-28T14:11:10Z</dcterms:created>
  <dcterms:modified xsi:type="dcterms:W3CDTF">2024-11-29T01:15:57Z</dcterms:modified>
</cp:coreProperties>
</file>