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5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0.jpg" ContentType="image/jpeg"/>
  <Override PartName="/ppt/media/image21.jpg" ContentType="image/jpeg"/>
  <Override PartName="/ppt/media/image22.jpg" ContentType="image/jpeg"/>
  <Override PartName="/ppt/media/image23.jpg" ContentType="image/jpeg"/>
  <Override PartName="/ppt/media/image24.jpg" ContentType="image/jpeg"/>
  <Override PartName="/ppt/media/image25.jpg" ContentType="image/jpeg"/>
  <Override PartName="/ppt/media/image26.jpg" ContentType="image/jpeg"/>
  <Override PartName="/ppt/media/image27.jpg" ContentType="image/jpeg"/>
  <Override PartName="/ppt/media/image28.jpg" ContentType="image/jpeg"/>
  <Override PartName="/ppt/media/image29.jpg" ContentType="image/jpeg"/>
  <Override PartName="/ppt/media/image30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19"/>
  </p:notesMasterIdLst>
  <p:handoutMasterIdLst>
    <p:handoutMasterId r:id="rId20"/>
  </p:handoutMasterIdLst>
  <p:sldIdLst>
    <p:sldId id="338" r:id="rId2"/>
    <p:sldId id="790" r:id="rId3"/>
    <p:sldId id="877" r:id="rId4"/>
    <p:sldId id="881" r:id="rId5"/>
    <p:sldId id="860" r:id="rId6"/>
    <p:sldId id="882" r:id="rId7"/>
    <p:sldId id="869" r:id="rId8"/>
    <p:sldId id="870" r:id="rId9"/>
    <p:sldId id="871" r:id="rId10"/>
    <p:sldId id="872" r:id="rId11"/>
    <p:sldId id="884" r:id="rId12"/>
    <p:sldId id="863" r:id="rId13"/>
    <p:sldId id="865" r:id="rId14"/>
    <p:sldId id="868" r:id="rId15"/>
    <p:sldId id="879" r:id="rId16"/>
    <p:sldId id="885" r:id="rId17"/>
    <p:sldId id="426" r:id="rId18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DC218BA-6796-4F6D-896C-FB1601C9B4A9}">
          <p14:sldIdLst>
            <p14:sldId id="338"/>
            <p14:sldId id="790"/>
            <p14:sldId id="877"/>
            <p14:sldId id="881"/>
            <p14:sldId id="860"/>
            <p14:sldId id="882"/>
            <p14:sldId id="869"/>
            <p14:sldId id="870"/>
            <p14:sldId id="871"/>
            <p14:sldId id="872"/>
            <p14:sldId id="884"/>
            <p14:sldId id="863"/>
            <p14:sldId id="865"/>
            <p14:sldId id="868"/>
            <p14:sldId id="879"/>
            <p14:sldId id="885"/>
            <p14:sldId id="42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2" pos="31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dcr" initials="l" lastIdx="1" clrIdx="0">
    <p:extLst>
      <p:ext uri="{19B8F6BF-5375-455C-9EA6-DF929625EA0E}">
        <p15:presenceInfo xmlns:p15="http://schemas.microsoft.com/office/powerpoint/2012/main" userId="ldc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FFFFFF"/>
    <a:srgbClr val="10109C"/>
    <a:srgbClr val="FDE498"/>
    <a:srgbClr val="C5DFB5"/>
    <a:srgbClr val="3F719D"/>
    <a:srgbClr val="0AB350"/>
    <a:srgbClr val="9999D6"/>
    <a:srgbClr val="417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836" autoAdjust="0"/>
    <p:restoredTop sz="96366" autoAdjust="0"/>
  </p:normalViewPr>
  <p:slideViewPr>
    <p:cSldViewPr snapToGrid="0">
      <p:cViewPr varScale="1">
        <p:scale>
          <a:sx n="114" d="100"/>
          <a:sy n="114" d="100"/>
        </p:scale>
        <p:origin x="1116" y="66"/>
      </p:cViewPr>
      <p:guideLst>
        <p:guide orient="horz" pos="3589"/>
        <p:guide pos="31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5724"/>
    </p:cViewPr>
  </p:sorterViewPr>
  <p:notesViewPr>
    <p:cSldViewPr snapToGrid="0">
      <p:cViewPr varScale="1">
        <p:scale>
          <a:sx n="73" d="100"/>
          <a:sy n="73" d="100"/>
        </p:scale>
        <p:origin x="205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356CA4B-30A7-4408-A4B1-52E05BC0BC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6A1A11-9013-475F-82A5-466C79EEFF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5B473-43CA-42ED-8B0F-3B8139E2CD00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752AA91-975F-423A-829E-2883A95799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DDB29A-5744-4F19-9E64-04C15DFE30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000D6-AA2A-46E6-A29F-4EF1307952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534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68BF34-5C5C-48CD-90E1-3D97E4B6A147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D74D3-AD7D-4CAF-B158-E210DF3E6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53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9638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9638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9638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9638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096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E1ADE5-9E5F-4D1F-AD95-00655B21AAC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0963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007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C2A962-30C8-4AB0-B245-A130C3569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9282864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C630AC8-E481-40CA-BA06-1024155C0862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7553534-53E5-4295-ACBA-0F36217CB9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 userDrawn="1"/>
        </p:nvSpPr>
        <p:spPr bwMode="auto">
          <a:xfrm>
            <a:off x="0" y="914651"/>
            <a:ext cx="9144000" cy="0"/>
          </a:xfrm>
          <a:prstGeom prst="line">
            <a:avLst/>
          </a:prstGeom>
          <a:noFill/>
          <a:ln w="38100" cap="flat" cmpd="sng" algn="ctr">
            <a:solidFill>
              <a:srgbClr val="6699FF"/>
            </a:solidFill>
            <a:prstDash val="solid"/>
            <a:headEnd/>
            <a:tailEnd/>
          </a:ln>
          <a:effectLst>
            <a:outerShdw blurRad="57150" dist="38100" dir="5400000" algn="ctr" rotWithShape="0">
              <a:sysClr val="windowText" lastClr="000000">
                <a:shade val="9000"/>
                <a:satMod val="105000"/>
                <a:alpha val="48000"/>
              </a:sysClr>
            </a:outerShdw>
          </a:effec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96969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4"/>
          <p:cNvSpPr txBox="1"/>
          <p:nvPr userDrawn="1"/>
        </p:nvSpPr>
        <p:spPr>
          <a:xfrm>
            <a:off x="7721663" y="6396726"/>
            <a:ext cx="1441450" cy="476250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No. </a:t>
            </a:r>
            <a:fld id="{6CF5755F-A619-41A4-AB01-25E5FA631D68}" type="slidenum">
              <a:rPr lang="en-US" altLang="zh-CN" sz="18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eaLnBrk="1" hangingPunct="1">
                <a:defRPr/>
              </a:pPr>
              <a:t>‹#›</a:t>
            </a:fld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17</a:t>
            </a:r>
          </a:p>
        </p:txBody>
      </p:sp>
    </p:spTree>
    <p:extLst>
      <p:ext uri="{BB962C8B-B14F-4D97-AF65-F5344CB8AC3E}">
        <p14:creationId xmlns:p14="http://schemas.microsoft.com/office/powerpoint/2010/main" val="411345969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13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7" r:id="rId2"/>
  </p:sldLayoutIdLst>
  <p:transition spd="med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2.png"/><Relationship Id="rId7" Type="http://schemas.openxmlformats.org/officeDocument/2006/relationships/image" Target="../media/image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3.pn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4.jpeg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4.jpeg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microsoft.com/office/2007/relationships/hdphoto" Target="../media/hdphoto3.wdp"/><Relationship Id="rId17" Type="http://schemas.microsoft.com/office/2007/relationships/hdphoto" Target="../media/hdphoto5.wdp"/><Relationship Id="rId2" Type="http://schemas.openxmlformats.org/officeDocument/2006/relationships/image" Target="../media/image7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11" Type="http://schemas.openxmlformats.org/officeDocument/2006/relationships/image" Target="../media/image9.png"/><Relationship Id="rId5" Type="http://schemas.openxmlformats.org/officeDocument/2006/relationships/image" Target="../media/image4.jpeg"/><Relationship Id="rId15" Type="http://schemas.microsoft.com/office/2007/relationships/hdphoto" Target="../media/hdphoto4.wdp"/><Relationship Id="rId10" Type="http://schemas.microsoft.com/office/2007/relationships/hdphoto" Target="../media/hdphoto2.wdp"/><Relationship Id="rId19" Type="http://schemas.microsoft.com/office/2007/relationships/hdphoto" Target="../media/hdphoto6.wdp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jpeg"/><Relationship Id="rId10" Type="http://schemas.openxmlformats.org/officeDocument/2006/relationships/image" Target="../media/image17.jpg"/><Relationship Id="rId4" Type="http://schemas.openxmlformats.org/officeDocument/2006/relationships/image" Target="../media/image4.jpeg"/><Relationship Id="rId9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4.jpg"/><Relationship Id="rId3" Type="http://schemas.openxmlformats.org/officeDocument/2006/relationships/image" Target="../media/image4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2.jpg"/><Relationship Id="rId5" Type="http://schemas.openxmlformats.org/officeDocument/2006/relationships/image" Target="../media/image5.png"/><Relationship Id="rId10" Type="http://schemas.openxmlformats.org/officeDocument/2006/relationships/image" Target="../media/image21.jpg"/><Relationship Id="rId4" Type="http://schemas.openxmlformats.org/officeDocument/2006/relationships/image" Target="../media/image2.jpeg"/><Relationship Id="rId9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3" Type="http://schemas.openxmlformats.org/officeDocument/2006/relationships/image" Target="../media/image4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17" Type="http://schemas.openxmlformats.org/officeDocument/2006/relationships/image" Target="../media/image29.jpg"/><Relationship Id="rId2" Type="http://schemas.openxmlformats.org/officeDocument/2006/relationships/image" Target="../media/image3.jpeg"/><Relationship Id="rId16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2.jpg"/><Relationship Id="rId5" Type="http://schemas.openxmlformats.org/officeDocument/2006/relationships/image" Target="../media/image5.png"/><Relationship Id="rId15" Type="http://schemas.openxmlformats.org/officeDocument/2006/relationships/image" Target="../media/image27.jpg"/><Relationship Id="rId10" Type="http://schemas.openxmlformats.org/officeDocument/2006/relationships/image" Target="../media/image21.jpg"/><Relationship Id="rId4" Type="http://schemas.openxmlformats.org/officeDocument/2006/relationships/image" Target="../media/image2.jpeg"/><Relationship Id="rId9" Type="http://schemas.openxmlformats.org/officeDocument/2006/relationships/image" Target="../media/image20.jpg"/><Relationship Id="rId1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5.jpg"/><Relationship Id="rId18" Type="http://schemas.openxmlformats.org/officeDocument/2006/relationships/image" Target="../media/image30.jpg"/><Relationship Id="rId3" Type="http://schemas.openxmlformats.org/officeDocument/2006/relationships/image" Target="../media/image4.jpeg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17" Type="http://schemas.openxmlformats.org/officeDocument/2006/relationships/image" Target="../media/image29.jpg"/><Relationship Id="rId2" Type="http://schemas.openxmlformats.org/officeDocument/2006/relationships/image" Target="../media/image3.jpeg"/><Relationship Id="rId16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2.jpg"/><Relationship Id="rId5" Type="http://schemas.openxmlformats.org/officeDocument/2006/relationships/image" Target="../media/image5.png"/><Relationship Id="rId15" Type="http://schemas.openxmlformats.org/officeDocument/2006/relationships/image" Target="../media/image27.jpg"/><Relationship Id="rId10" Type="http://schemas.openxmlformats.org/officeDocument/2006/relationships/image" Target="../media/image21.jpg"/><Relationship Id="rId4" Type="http://schemas.openxmlformats.org/officeDocument/2006/relationships/image" Target="../media/image2.jpeg"/><Relationship Id="rId9" Type="http://schemas.openxmlformats.org/officeDocument/2006/relationships/image" Target="../media/image20.jpg"/><Relationship Id="rId1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3572936"/>
            <a:ext cx="9144000" cy="3285064"/>
          </a:xfrm>
          <a:prstGeom prst="rect">
            <a:avLst/>
          </a:prstGeom>
          <a:solidFill>
            <a:srgbClr val="214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05" name="Text Box 20"/>
          <p:cNvSpPr txBox="1">
            <a:spLocks noChangeArrowheads="1"/>
          </p:cNvSpPr>
          <p:nvPr/>
        </p:nvSpPr>
        <p:spPr bwMode="auto">
          <a:xfrm>
            <a:off x="0" y="5997741"/>
            <a:ext cx="9143999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ts val="24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December 1, 2024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FCFAEF-D206-D055-0F00-CA9D29DEEF0B}"/>
              </a:ext>
            </a:extLst>
          </p:cNvPr>
          <p:cNvSpPr txBox="1">
            <a:spLocks/>
          </p:cNvSpPr>
          <p:nvPr/>
        </p:nvSpPr>
        <p:spPr bwMode="auto">
          <a:xfrm>
            <a:off x="0" y="1559758"/>
            <a:ext cx="9143999" cy="1523924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 wrap="square" lIns="137588" tIns="68793" rIns="137588" bIns="68793" anchor="ctr" anchorCtr="1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黑体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黑体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黑体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黑体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defTabSz="914400">
              <a:defRPr/>
            </a:pPr>
            <a:r>
              <a:rPr lang="en-US" altLang="zh-CN" sz="3000" i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6</a:t>
            </a:r>
            <a:r>
              <a:rPr lang="en-US" altLang="zh-CN" sz="3000" i="0" baseline="300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</a:t>
            </a:r>
            <a:r>
              <a:rPr lang="en-US" altLang="zh-CN" sz="3000" i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IKCEST</a:t>
            </a:r>
            <a:r>
              <a:rPr lang="zh-CN" altLang="en-US" sz="3000" i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i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“the Belt and Road</a:t>
            </a:r>
            <a:r>
              <a:rPr lang="en-US" altLang="zh-CN" sz="30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30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i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International Big Data Competition and the 10</a:t>
            </a:r>
            <a:r>
              <a:rPr lang="en-US" altLang="zh-CN" sz="3000" i="0" baseline="300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</a:t>
            </a:r>
            <a:r>
              <a:rPr lang="en-US" altLang="zh-CN" sz="3000" i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Baidu &amp; Xi’an Jiaotong University Big Data Competition </a:t>
            </a:r>
            <a:endParaRPr kumimoji="1" lang="zh-CN" altLang="en-US" sz="30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0" y="919625"/>
            <a:ext cx="9144000" cy="0"/>
          </a:xfrm>
          <a:prstGeom prst="line">
            <a:avLst/>
          </a:prstGeom>
          <a:ln>
            <a:solidFill>
              <a:srgbClr val="6699FF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96969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CFE986D5-8CFC-1044-44ED-BCCFAD74F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33B5BB7-2B2F-64BF-1887-01617135C5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5714A45-87E7-C5A9-E0C6-A2F71B6CE5A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9D2B2CA-3234-6228-CAFC-C81BF12C0E8D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6F987AF-E80C-BA37-1034-FD8A4266BAA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9C7FC9F-1F0A-1F7D-772C-AA36BAF93E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686987"/>
              </p:ext>
            </p:extLst>
          </p:nvPr>
        </p:nvGraphicFramePr>
        <p:xfrm>
          <a:off x="0" y="3845257"/>
          <a:ext cx="9071110" cy="1950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10050">
                  <a:extLst>
                    <a:ext uri="{9D8B030D-6E8A-4147-A177-3AD203B41FA5}">
                      <a16:colId xmlns:a16="http://schemas.microsoft.com/office/drawing/2014/main" val="4292099177"/>
                    </a:ext>
                  </a:extLst>
                </a:gridCol>
                <a:gridCol w="4861060">
                  <a:extLst>
                    <a:ext uri="{9D8B030D-6E8A-4147-A177-3AD203B41FA5}">
                      <a16:colId xmlns:a16="http://schemas.microsoft.com/office/drawing/2014/main" val="3764244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CN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Captain&amp;Reporter: 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Weixin Jiang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86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CN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Instructing Teachers: 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Qing Yuan, Hengtuo Pan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49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altLang="zh-CN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Team members: 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Zongze Li, Junhua Gong, 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956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6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Zijun Que, Jingfei Xue</a:t>
                      </a:r>
                      <a:endParaRPr lang="zh-CN" altLang="en-US" sz="26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24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111108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56FCA-500B-F4E2-7D86-0C4898335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9">
            <a:extLst>
              <a:ext uri="{FF2B5EF4-FFF2-40B4-BE49-F238E27FC236}">
                <a16:creationId xmlns:a16="http://schemas.microsoft.com/office/drawing/2014/main" id="{16DD5926-3274-D76D-5491-6E84E17BB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9" y="906439"/>
            <a:ext cx="78106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Results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D4DFDFB-3330-9623-2273-A74130AFC9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1B06A59-9686-7E72-630E-FB73837AB86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8AA541D-3D42-118A-C1CA-A83B3EB0A7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B2B4FCA6-2F7C-7758-5A88-3B6755DD41C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BF28D2B2-97F5-6E43-B94A-84F429DDAC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0F489818-1FA0-7D8E-2C84-B549D4C9BA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208196"/>
              </p:ext>
            </p:extLst>
          </p:nvPr>
        </p:nvGraphicFramePr>
        <p:xfrm>
          <a:off x="696285" y="2558561"/>
          <a:ext cx="7625594" cy="19211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3812797">
                  <a:extLst>
                    <a:ext uri="{9D8B030D-6E8A-4147-A177-3AD203B41FA5}">
                      <a16:colId xmlns:a16="http://schemas.microsoft.com/office/drawing/2014/main" val="1755961437"/>
                    </a:ext>
                  </a:extLst>
                </a:gridCol>
                <a:gridCol w="3812797">
                  <a:extLst>
                    <a:ext uri="{9D8B030D-6E8A-4147-A177-3AD203B41FA5}">
                      <a16:colId xmlns:a16="http://schemas.microsoft.com/office/drawing/2014/main" val="760447574"/>
                    </a:ext>
                  </a:extLst>
                </a:gridCol>
              </a:tblGrid>
              <a:tr h="4802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Technical Solutions 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Score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432883"/>
                  </a:ext>
                </a:extLst>
              </a:tr>
              <a:tr h="4802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ROC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0.18747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799763"/>
                  </a:ext>
                </a:extLst>
              </a:tr>
              <a:tr h="4802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YOLOv8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0.56919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828894"/>
                  </a:ext>
                </a:extLst>
              </a:tr>
              <a:tr h="4802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YOLOv8 + </a:t>
                      </a:r>
                      <a:r>
                        <a:rPr lang="en-US" altLang="zh-CN" sz="20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Statistical analysis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0.61378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129390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5209203-85E3-9988-DCF9-BB90F4B76AF7}"/>
              </a:ext>
            </a:extLst>
          </p:cNvPr>
          <p:cNvSpPr txBox="1"/>
          <p:nvPr/>
        </p:nvSpPr>
        <p:spPr>
          <a:xfrm>
            <a:off x="578223" y="1690563"/>
            <a:ext cx="80412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 the basis framework, three different technical solutions were tested.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21017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600E2-A622-DA6B-137B-B9C0DB874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67B103E-51F9-1134-1694-56FB5E0F18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39E10F0-D4B9-BACE-FBE6-5B9FF117F78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68DBDBC-1CD1-F2F6-D207-B79FE5F178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A9AFF49-825E-B703-845D-40D7E48477F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7C7762F-5617-31FF-601C-0623FB709A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3" name="Rectangle 57">
            <a:extLst>
              <a:ext uri="{FF2B5EF4-FFF2-40B4-BE49-F238E27FC236}">
                <a16:creationId xmlns:a16="http://schemas.microsoft.com/office/drawing/2014/main" id="{EDB9D41E-BEDA-1822-4B2B-3568A4FDB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3561601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04F5B76D-6878-512B-7042-A6E86930C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3561600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57">
            <a:extLst>
              <a:ext uri="{FF2B5EF4-FFF2-40B4-BE49-F238E27FC236}">
                <a16:creationId xmlns:a16="http://schemas.microsoft.com/office/drawing/2014/main" id="{24DC6B98-1A6B-F50F-B0C9-345130BFB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083" y="2740773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1">
            <a:extLst>
              <a:ext uri="{FF2B5EF4-FFF2-40B4-BE49-F238E27FC236}">
                <a16:creationId xmlns:a16="http://schemas.microsoft.com/office/drawing/2014/main" id="{0C93651C-CC2C-A410-06E0-FA6767D26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2740772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70">
            <a:extLst>
              <a:ext uri="{FF2B5EF4-FFF2-40B4-BE49-F238E27FC236}">
                <a16:creationId xmlns:a16="http://schemas.microsoft.com/office/drawing/2014/main" id="{AA033595-6FE8-AB94-E4D6-47CC40FA1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3656856"/>
            <a:ext cx="63302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Algorithm for the preliminary Round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68">
            <a:extLst>
              <a:ext uri="{FF2B5EF4-FFF2-40B4-BE49-F238E27FC236}">
                <a16:creationId xmlns:a16="http://schemas.microsoft.com/office/drawing/2014/main" id="{7502BEEE-E1D3-25A9-A2A7-32E4B3DC7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2843367"/>
            <a:ext cx="50072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Team Introduction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68">
            <a:extLst>
              <a:ext uri="{FF2B5EF4-FFF2-40B4-BE49-F238E27FC236}">
                <a16:creationId xmlns:a16="http://schemas.microsoft.com/office/drawing/2014/main" id="{204BE712-A756-D19D-2068-BAD5BA0A2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064" y="2842423"/>
            <a:ext cx="1054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68">
            <a:extLst>
              <a:ext uri="{FF2B5EF4-FFF2-40B4-BE49-F238E27FC236}">
                <a16:creationId xmlns:a16="http://schemas.microsoft.com/office/drawing/2014/main" id="{DCA8F190-3613-697F-FD19-D51F8ADA4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3641124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Rectangle 57">
            <a:extLst>
              <a:ext uri="{FF2B5EF4-FFF2-40B4-BE49-F238E27FC236}">
                <a16:creationId xmlns:a16="http://schemas.microsoft.com/office/drawing/2014/main" id="{81DAE2AB-7B07-36FD-AFC9-CC179A3AB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4329950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B4C4F6B0-226D-E938-2520-9DD4B6699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4329949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70">
            <a:extLst>
              <a:ext uri="{FF2B5EF4-FFF2-40B4-BE49-F238E27FC236}">
                <a16:creationId xmlns:a16="http://schemas.microsoft.com/office/drawing/2014/main" id="{400DCBE7-D344-C72D-890C-9370D7C69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4441681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Algorithm for the semi-final Round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68">
            <a:extLst>
              <a:ext uri="{FF2B5EF4-FFF2-40B4-BE49-F238E27FC236}">
                <a16:creationId xmlns:a16="http://schemas.microsoft.com/office/drawing/2014/main" id="{37787DEB-7413-1772-42F0-2285CE275D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4425949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Rectangle 57">
            <a:extLst>
              <a:ext uri="{FF2B5EF4-FFF2-40B4-BE49-F238E27FC236}">
                <a16:creationId xmlns:a16="http://schemas.microsoft.com/office/drawing/2014/main" id="{55127A53-8965-36D8-268C-FFEBEC597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5158868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Rectangle 41">
            <a:extLst>
              <a:ext uri="{FF2B5EF4-FFF2-40B4-BE49-F238E27FC236}">
                <a16:creationId xmlns:a16="http://schemas.microsoft.com/office/drawing/2014/main" id="{BDCFED4B-F476-F442-D80A-86B597C0C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5158867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70">
            <a:extLst>
              <a:ext uri="{FF2B5EF4-FFF2-40B4-BE49-F238E27FC236}">
                <a16:creationId xmlns:a16="http://schemas.microsoft.com/office/drawing/2014/main" id="{3C1AFCC2-9FC5-AD26-FD8A-43E60C6DB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5270599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 Intelligent agent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68">
            <a:extLst>
              <a:ext uri="{FF2B5EF4-FFF2-40B4-BE49-F238E27FC236}">
                <a16:creationId xmlns:a16="http://schemas.microsoft.com/office/drawing/2014/main" id="{B0AB5FD5-B3C0-D051-7D2B-8DE720966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5254867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1">
            <a:extLst>
              <a:ext uri="{FF2B5EF4-FFF2-40B4-BE49-F238E27FC236}">
                <a16:creationId xmlns:a16="http://schemas.microsoft.com/office/drawing/2014/main" id="{31E886A3-2EE6-AB20-DCE2-48732B9F8A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1612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Report outline</a:t>
            </a:r>
            <a:endParaRPr lang="zh-CN" altLang="en-US" sz="4000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05427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347A1-5C11-29CE-9E1F-D7DAB4A40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13">
            <a:extLst>
              <a:ext uri="{FF2B5EF4-FFF2-40B4-BE49-F238E27FC236}">
                <a16:creationId xmlns:a16="http://schemas.microsoft.com/office/drawing/2014/main" id="{0DFA2365-EC39-E25F-4B7E-1AD891721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677" y="3754747"/>
            <a:ext cx="8886208" cy="2684154"/>
          </a:xfrm>
          <a:prstGeom prst="roundRect">
            <a:avLst>
              <a:gd name="adj" fmla="val 6206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AutoShape 13">
            <a:extLst>
              <a:ext uri="{FF2B5EF4-FFF2-40B4-BE49-F238E27FC236}">
                <a16:creationId xmlns:a16="http://schemas.microsoft.com/office/drawing/2014/main" id="{6BDC32A5-C083-1908-8B8E-020E9E5A6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0463" y="2480295"/>
            <a:ext cx="6510421" cy="1036444"/>
          </a:xfrm>
          <a:prstGeom prst="roundRect">
            <a:avLst>
              <a:gd name="adj" fmla="val 7068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AutoShape 13">
            <a:extLst>
              <a:ext uri="{FF2B5EF4-FFF2-40B4-BE49-F238E27FC236}">
                <a16:creationId xmlns:a16="http://schemas.microsoft.com/office/drawing/2014/main" id="{83409769-2ACD-407D-3AFC-DBD4F6F8B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677" y="2496725"/>
            <a:ext cx="2140729" cy="1035031"/>
          </a:xfrm>
          <a:prstGeom prst="roundRect">
            <a:avLst>
              <a:gd name="adj" fmla="val 9740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User</a:t>
            </a:r>
            <a:r>
              <a: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Football </a:t>
            </a:r>
          </a:p>
          <a:p>
            <a:pPr algn="ctr"/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match video address</a:t>
            </a:r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29">
            <a:extLst>
              <a:ext uri="{FF2B5EF4-FFF2-40B4-BE49-F238E27FC236}">
                <a16:creationId xmlns:a16="http://schemas.microsoft.com/office/drawing/2014/main" id="{AB4F2AD6-7408-46DE-1833-316BC75C4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8" y="906439"/>
            <a:ext cx="909692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User Questions -&gt; Agent Thinking -&gt;Agent Answers (Passive Strategy)</a:t>
            </a:r>
            <a:endParaRPr lang="zh-CN" altLang="en-US" sz="2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文本框 29">
            <a:extLst>
              <a:ext uri="{FF2B5EF4-FFF2-40B4-BE49-F238E27FC236}">
                <a16:creationId xmlns:a16="http://schemas.microsoft.com/office/drawing/2014/main" id="{49840766-12B4-B4AE-7D7B-A48F635C4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840" y="6034068"/>
            <a:ext cx="23203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Athlete Identification</a:t>
            </a:r>
            <a:endParaRPr lang="zh-CN" altLang="en-US" sz="1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912DB34-3E0F-74C5-A696-A66B011516B5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83" y="4407692"/>
            <a:ext cx="2880000" cy="162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8D1A47F-3102-29EC-50A7-FDA0A6D9D0E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487" y="4405347"/>
            <a:ext cx="2880000" cy="1620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C295DFA-FA9B-F507-80E3-D5873F6AED03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690" y="4401087"/>
            <a:ext cx="2880000" cy="1620000"/>
          </a:xfrm>
          <a:prstGeom prst="rect">
            <a:avLst/>
          </a:prstGeom>
        </p:spPr>
      </p:pic>
      <p:sp>
        <p:nvSpPr>
          <p:cNvPr id="13" name="文本框 29">
            <a:extLst>
              <a:ext uri="{FF2B5EF4-FFF2-40B4-BE49-F238E27FC236}">
                <a16:creationId xmlns:a16="http://schemas.microsoft.com/office/drawing/2014/main" id="{644A61D7-DF77-B4DE-51A6-377A8B428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0200" y="6016036"/>
            <a:ext cx="20235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Athlete Tactics</a:t>
            </a:r>
            <a:endParaRPr lang="zh-CN" altLang="en-US" sz="1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29">
            <a:extLst>
              <a:ext uri="{FF2B5EF4-FFF2-40B4-BE49-F238E27FC236}">
                <a16:creationId xmlns:a16="http://schemas.microsoft.com/office/drawing/2014/main" id="{9FFA7F86-E0C5-0E6E-3FA1-5E2B59542E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7450" y="6025347"/>
            <a:ext cx="29545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en-US" altLang="zh-CN" sz="1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Player Number Recognition</a:t>
            </a:r>
            <a:endParaRPr lang="zh-CN" altLang="en-US" sz="1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线箭头连接符 19">
            <a:extLst>
              <a:ext uri="{FF2B5EF4-FFF2-40B4-BE49-F238E27FC236}">
                <a16:creationId xmlns:a16="http://schemas.microsoft.com/office/drawing/2014/main" id="{B67AEA89-D5B0-9959-CFC7-206CF685EDE7}"/>
              </a:ext>
            </a:extLst>
          </p:cNvPr>
          <p:cNvCxnSpPr>
            <a:cxnSpLocks/>
            <a:stCxn id="39" idx="2"/>
          </p:cNvCxnSpPr>
          <p:nvPr/>
        </p:nvCxnSpPr>
        <p:spPr>
          <a:xfrm>
            <a:off x="5830977" y="3464341"/>
            <a:ext cx="0" cy="306042"/>
          </a:xfrm>
          <a:prstGeom prst="straightConnector1">
            <a:avLst/>
          </a:prstGeom>
          <a:ln w="444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9">
            <a:extLst>
              <a:ext uri="{FF2B5EF4-FFF2-40B4-BE49-F238E27FC236}">
                <a16:creationId xmlns:a16="http://schemas.microsoft.com/office/drawing/2014/main" id="{A2A7A8F3-913E-9345-F89B-70F7C0B2C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283" y="3770383"/>
            <a:ext cx="3328552" cy="60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ts val="2000"/>
              </a:lnSpc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Sports Video Analysis on PaddleSports Platform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16514157-8B64-0B3B-70DF-B7485B6EE9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F9FB9B5-8D0A-960F-7DEE-7CEB3D441D18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6143F35-D8AB-4F3D-D450-F1E0F7A5A6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920A85B9-D256-65DC-8CFA-FB7B893421C3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453467B9-E0B1-47BB-1CAC-A8DD25CAD67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31" name="AutoShape 13">
            <a:extLst>
              <a:ext uri="{FF2B5EF4-FFF2-40B4-BE49-F238E27FC236}">
                <a16:creationId xmlns:a16="http://schemas.microsoft.com/office/drawing/2014/main" id="{7DCDE827-4198-7F33-630E-7F0D4D3731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0465" y="1503609"/>
            <a:ext cx="1854567" cy="684942"/>
          </a:xfrm>
          <a:prstGeom prst="roundRect">
            <a:avLst>
              <a:gd name="adj" fmla="val 16868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ERNIE Bot</a:t>
            </a:r>
            <a:r>
              <a:rPr lang="zh-CN" altLang="en-US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Agent</a:t>
            </a:r>
            <a:endParaRPr lang="zh-CN" altLang="en-US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AutoShape 13">
            <a:extLst>
              <a:ext uri="{FF2B5EF4-FFF2-40B4-BE49-F238E27FC236}">
                <a16:creationId xmlns:a16="http://schemas.microsoft.com/office/drawing/2014/main" id="{5475E72E-251E-70DB-C24F-F99FC661C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6707" y="1503609"/>
            <a:ext cx="1854567" cy="684942"/>
          </a:xfrm>
          <a:prstGeom prst="roundRect">
            <a:avLst>
              <a:gd name="adj" fmla="val 13530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Football match</a:t>
            </a:r>
          </a:p>
          <a:p>
            <a:pPr algn="ctr"/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commentary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箭头: 右 53">
            <a:extLst>
              <a:ext uri="{FF2B5EF4-FFF2-40B4-BE49-F238E27FC236}">
                <a16:creationId xmlns:a16="http://schemas.microsoft.com/office/drawing/2014/main" id="{9F6CE8A5-05AC-9369-B4B0-83D1F24EE968}"/>
              </a:ext>
            </a:extLst>
          </p:cNvPr>
          <p:cNvSpPr/>
          <p:nvPr/>
        </p:nvSpPr>
        <p:spPr>
          <a:xfrm>
            <a:off x="4504652" y="1767848"/>
            <a:ext cx="2391098" cy="17322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19AFA47-6B85-157E-9294-5554DD7EBA27}"/>
              </a:ext>
            </a:extLst>
          </p:cNvPr>
          <p:cNvSpPr txBox="1"/>
          <p:nvPr/>
        </p:nvSpPr>
        <p:spPr>
          <a:xfrm>
            <a:off x="4076201" y="2129125"/>
            <a:ext cx="2796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Step2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Workflow analysis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D38BC70-0056-4E68-7622-32A4423C99C9}"/>
              </a:ext>
            </a:extLst>
          </p:cNvPr>
          <p:cNvSpPr txBox="1"/>
          <p:nvPr/>
        </p:nvSpPr>
        <p:spPr>
          <a:xfrm>
            <a:off x="4471345" y="1426921"/>
            <a:ext cx="2436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Step3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Agent Analysis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箭头: 直角上 1">
            <a:extLst>
              <a:ext uri="{FF2B5EF4-FFF2-40B4-BE49-F238E27FC236}">
                <a16:creationId xmlns:a16="http://schemas.microsoft.com/office/drawing/2014/main" id="{DA2E8380-3171-4981-8F40-DA645ACACF4C}"/>
              </a:ext>
            </a:extLst>
          </p:cNvPr>
          <p:cNvSpPr/>
          <p:nvPr/>
        </p:nvSpPr>
        <p:spPr>
          <a:xfrm rot="5400000" flipH="1">
            <a:off x="1402437" y="1474811"/>
            <a:ext cx="769115" cy="1241851"/>
          </a:xfrm>
          <a:prstGeom prst="bentUpArrow">
            <a:avLst>
              <a:gd name="adj1" fmla="val 13100"/>
              <a:gd name="adj2" fmla="val 15617"/>
              <a:gd name="adj3" fmla="val 210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49DC5B5-2638-4B63-A3D8-B2E0FE82E91A}"/>
              </a:ext>
            </a:extLst>
          </p:cNvPr>
          <p:cNvSpPr/>
          <p:nvPr/>
        </p:nvSpPr>
        <p:spPr>
          <a:xfrm>
            <a:off x="2759201" y="2559761"/>
            <a:ext cx="1780296" cy="912381"/>
          </a:xfrm>
          <a:prstGeom prst="roundRect">
            <a:avLst>
              <a:gd name="adj" fmla="val 11150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CF70669-ECE6-5B75-8BD6-A46A061535E5}"/>
              </a:ext>
            </a:extLst>
          </p:cNvPr>
          <p:cNvSpPr txBox="1"/>
          <p:nvPr/>
        </p:nvSpPr>
        <p:spPr>
          <a:xfrm>
            <a:off x="187927" y="1394083"/>
            <a:ext cx="23225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Step1</a:t>
            </a:r>
            <a:r>
              <a:rPr lang="zh-CN" altLang="en-US" sz="1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1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User Interaction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EA3BDF4-4F29-C002-E9AF-CD1C2861D0C7}"/>
              </a:ext>
            </a:extLst>
          </p:cNvPr>
          <p:cNvSpPr/>
          <p:nvPr/>
        </p:nvSpPr>
        <p:spPr>
          <a:xfrm>
            <a:off x="2641409" y="2569182"/>
            <a:ext cx="1992008" cy="4363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1.Video Download</a:t>
            </a:r>
            <a:endParaRPr lang="en-US" altLang="zh-CN" sz="1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8268157-D1D2-9060-47EE-D527365C05D4}"/>
              </a:ext>
            </a:extLst>
          </p:cNvPr>
          <p:cNvGrpSpPr/>
          <p:nvPr/>
        </p:nvGrpSpPr>
        <p:grpSpPr>
          <a:xfrm>
            <a:off x="2726925" y="3039804"/>
            <a:ext cx="1860802" cy="369332"/>
            <a:chOff x="3491050" y="5745023"/>
            <a:chExt cx="1860802" cy="369332"/>
          </a:xfrm>
        </p:grpSpPr>
        <p:sp>
          <p:nvSpPr>
            <p:cNvPr id="46" name="AutoShape 46">
              <a:extLst>
                <a:ext uri="{FF2B5EF4-FFF2-40B4-BE49-F238E27FC236}">
                  <a16:creationId xmlns:a16="http://schemas.microsoft.com/office/drawing/2014/main" id="{7E8C0FB8-BBB4-DDA8-16CD-BCAFC47D8BF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566048" y="5749034"/>
              <a:ext cx="1669422" cy="363006"/>
            </a:xfrm>
            <a:prstGeom prst="roundRect">
              <a:avLst>
                <a:gd name="adj" fmla="val 16568"/>
              </a:avLst>
            </a:prstGeom>
            <a:solidFill>
              <a:srgbClr val="FFFEAC"/>
            </a:solidFill>
            <a:ln>
              <a:noFill/>
            </a:ln>
            <a:effectLst>
              <a:prstShdw prst="shdw17" dist="17961" dir="2700000">
                <a:srgbClr val="7A999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3028D9DD-4F3D-FA33-6983-05FBA2A8DF12}"/>
                </a:ext>
              </a:extLst>
            </p:cNvPr>
            <p:cNvSpPr/>
            <p:nvPr/>
          </p:nvSpPr>
          <p:spPr>
            <a:xfrm>
              <a:off x="3491050" y="5745023"/>
              <a:ext cx="186080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Time-consuming</a:t>
              </a:r>
              <a:endPara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4D5A7FC-C7EE-4403-A291-E941418FCF21}"/>
              </a:ext>
            </a:extLst>
          </p:cNvPr>
          <p:cNvSpPr/>
          <p:nvPr/>
        </p:nvSpPr>
        <p:spPr>
          <a:xfrm>
            <a:off x="4913578" y="2551960"/>
            <a:ext cx="1834798" cy="912381"/>
          </a:xfrm>
          <a:prstGeom prst="roundRect">
            <a:avLst>
              <a:gd name="adj" fmla="val 11150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3FEED7D3-8340-0264-49CA-C1E3D460200C}"/>
              </a:ext>
            </a:extLst>
          </p:cNvPr>
          <p:cNvSpPr/>
          <p:nvPr/>
        </p:nvSpPr>
        <p:spPr>
          <a:xfrm>
            <a:off x="4788167" y="2557362"/>
            <a:ext cx="1992008" cy="4568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Video analysis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6C6789F-EA4B-A256-EBD0-0970E10D91D9}"/>
              </a:ext>
            </a:extLst>
          </p:cNvPr>
          <p:cNvGrpSpPr/>
          <p:nvPr/>
        </p:nvGrpSpPr>
        <p:grpSpPr>
          <a:xfrm>
            <a:off x="4913578" y="3019251"/>
            <a:ext cx="1834798" cy="369332"/>
            <a:chOff x="3084504" y="5726368"/>
            <a:chExt cx="1834798" cy="369332"/>
          </a:xfrm>
        </p:grpSpPr>
        <p:sp>
          <p:nvSpPr>
            <p:cNvPr id="52" name="AutoShape 46">
              <a:extLst>
                <a:ext uri="{FF2B5EF4-FFF2-40B4-BE49-F238E27FC236}">
                  <a16:creationId xmlns:a16="http://schemas.microsoft.com/office/drawing/2014/main" id="{DCB992FD-E398-CDAA-B731-27B0982EAD5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32734" y="5732694"/>
              <a:ext cx="1724218" cy="363006"/>
            </a:xfrm>
            <a:prstGeom prst="roundRect">
              <a:avLst>
                <a:gd name="adj" fmla="val 16568"/>
              </a:avLst>
            </a:prstGeom>
            <a:solidFill>
              <a:srgbClr val="FFFEAC"/>
            </a:solidFill>
            <a:ln>
              <a:noFill/>
            </a:ln>
            <a:effectLst>
              <a:prstShdw prst="shdw17" dist="17961" dir="2700000">
                <a:srgbClr val="7A999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9BBB6A1D-4AF2-0A23-DC90-AD0F6ABCC2CB}"/>
                </a:ext>
              </a:extLst>
            </p:cNvPr>
            <p:cNvSpPr/>
            <p:nvPr/>
          </p:nvSpPr>
          <p:spPr>
            <a:xfrm>
              <a:off x="3084504" y="5726368"/>
              <a:ext cx="18347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Time-consuming</a:t>
              </a:r>
              <a:endPara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3B3F17F-1AC4-4659-8DF2-4B0B0A06EC3A}"/>
              </a:ext>
            </a:extLst>
          </p:cNvPr>
          <p:cNvGrpSpPr/>
          <p:nvPr/>
        </p:nvGrpSpPr>
        <p:grpSpPr>
          <a:xfrm>
            <a:off x="7122457" y="2521157"/>
            <a:ext cx="1744930" cy="912381"/>
            <a:chOff x="6727324" y="2521157"/>
            <a:chExt cx="1744930" cy="912381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6B83958B-A04A-443E-8BCE-4C28D7906A70}"/>
                </a:ext>
              </a:extLst>
            </p:cNvPr>
            <p:cNvSpPr/>
            <p:nvPr/>
          </p:nvSpPr>
          <p:spPr>
            <a:xfrm>
              <a:off x="6727324" y="2521157"/>
              <a:ext cx="1744930" cy="912381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829C8939-17FB-0310-D790-7ADBEED5CF86}"/>
                </a:ext>
              </a:extLst>
            </p:cNvPr>
            <p:cNvSpPr/>
            <p:nvPr/>
          </p:nvSpPr>
          <p:spPr>
            <a:xfrm>
              <a:off x="6733724" y="2699041"/>
              <a:ext cx="1738530" cy="52206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3. Result Return</a:t>
              </a:r>
              <a:endParaRPr lang="zh-CN" altLang="en-US" sz="1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箭头: 右 10">
            <a:extLst>
              <a:ext uri="{FF2B5EF4-FFF2-40B4-BE49-F238E27FC236}">
                <a16:creationId xmlns:a16="http://schemas.microsoft.com/office/drawing/2014/main" id="{CEB7ABDC-A148-4564-AD45-CF0C5BE30EAB}"/>
              </a:ext>
            </a:extLst>
          </p:cNvPr>
          <p:cNvSpPr/>
          <p:nvPr/>
        </p:nvSpPr>
        <p:spPr>
          <a:xfrm rot="5400000">
            <a:off x="3340432" y="2267431"/>
            <a:ext cx="343400" cy="187524"/>
          </a:xfrm>
          <a:prstGeom prst="rightArrow">
            <a:avLst>
              <a:gd name="adj1" fmla="val 44687"/>
              <a:gd name="adj2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D9AD56-BA3C-AF7D-9FF7-B2BDC4DD8939}"/>
              </a:ext>
            </a:extLst>
          </p:cNvPr>
          <p:cNvSpPr txBox="1"/>
          <p:nvPr/>
        </p:nvSpPr>
        <p:spPr>
          <a:xfrm>
            <a:off x="3585835" y="3923021"/>
            <a:ext cx="45975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>
                <a:latin typeface="Times New Roman" panose="02020603050405020304" pitchFamily="18" charset="0"/>
                <a:cs typeface="Times New Roman" panose="02020603050405020304" pitchFamily="18" charset="0"/>
              </a:rPr>
              <a:t>www.github.com/PaddlePaddle/PaddleSports</a:t>
            </a:r>
            <a:endParaRPr lang="zh-CN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51BCDA6B-A2DE-54EB-67F5-7A4C39B1437F}"/>
              </a:ext>
            </a:extLst>
          </p:cNvPr>
          <p:cNvCxnSpPr>
            <a:cxnSpLocks/>
          </p:cNvCxnSpPr>
          <p:nvPr/>
        </p:nvCxnSpPr>
        <p:spPr>
          <a:xfrm>
            <a:off x="4545897" y="3045891"/>
            <a:ext cx="38411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98998EE3-0CA4-7E0E-3F34-B8794E81A69A}"/>
              </a:ext>
            </a:extLst>
          </p:cNvPr>
          <p:cNvCxnSpPr>
            <a:cxnSpLocks/>
          </p:cNvCxnSpPr>
          <p:nvPr/>
        </p:nvCxnSpPr>
        <p:spPr>
          <a:xfrm>
            <a:off x="6754776" y="3016250"/>
            <a:ext cx="36128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742341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9888C-A45F-2A4C-64CF-7084D3A26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13">
            <a:extLst>
              <a:ext uri="{FF2B5EF4-FFF2-40B4-BE49-F238E27FC236}">
                <a16:creationId xmlns:a16="http://schemas.microsoft.com/office/drawing/2014/main" id="{A916CF76-ED16-4A55-8285-99842201F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8599" y="1594928"/>
            <a:ext cx="2578315" cy="2626144"/>
          </a:xfrm>
          <a:prstGeom prst="roundRect">
            <a:avLst>
              <a:gd name="adj" fmla="val 6469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AutoShape 13">
            <a:extLst>
              <a:ext uri="{FF2B5EF4-FFF2-40B4-BE49-F238E27FC236}">
                <a16:creationId xmlns:a16="http://schemas.microsoft.com/office/drawing/2014/main" id="{5CD99140-EB9C-407C-B351-38EB6EA20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9233" y="1561674"/>
            <a:ext cx="2578315" cy="2659398"/>
          </a:xfrm>
          <a:prstGeom prst="roundRect">
            <a:avLst>
              <a:gd name="adj" fmla="val 6469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AutoShape 13">
            <a:extLst>
              <a:ext uri="{FF2B5EF4-FFF2-40B4-BE49-F238E27FC236}">
                <a16:creationId xmlns:a16="http://schemas.microsoft.com/office/drawing/2014/main" id="{695A0CA0-F711-4D03-B390-CF3C796F8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657" y="1561674"/>
            <a:ext cx="2512919" cy="2659398"/>
          </a:xfrm>
          <a:prstGeom prst="roundRect">
            <a:avLst>
              <a:gd name="adj" fmla="val 6469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29">
            <a:extLst>
              <a:ext uri="{FF2B5EF4-FFF2-40B4-BE49-F238E27FC236}">
                <a16:creationId xmlns:a16="http://schemas.microsoft.com/office/drawing/2014/main" id="{A494943C-8066-17D4-B8B6-D9C4E7AD3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7" y="938211"/>
            <a:ext cx="55981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Shortcoming in Current Work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DB7E9F2A-B7B0-FC6F-E5F4-1ED37BACCE1A}"/>
              </a:ext>
            </a:extLst>
          </p:cNvPr>
          <p:cNvCxnSpPr>
            <a:cxnSpLocks/>
          </p:cNvCxnSpPr>
          <p:nvPr/>
        </p:nvCxnSpPr>
        <p:spPr>
          <a:xfrm>
            <a:off x="532310" y="3580785"/>
            <a:ext cx="2146668" cy="46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AA349A2A-71AB-5151-5FC2-07EBB2EE1A79}"/>
              </a:ext>
            </a:extLst>
          </p:cNvPr>
          <p:cNvCxnSpPr>
            <a:cxnSpLocks/>
          </p:cNvCxnSpPr>
          <p:nvPr/>
        </p:nvCxnSpPr>
        <p:spPr>
          <a:xfrm flipV="1">
            <a:off x="541546" y="1733512"/>
            <a:ext cx="0" cy="184265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utoShape 46">
            <a:extLst>
              <a:ext uri="{FF2B5EF4-FFF2-40B4-BE49-F238E27FC236}">
                <a16:creationId xmlns:a16="http://schemas.microsoft.com/office/drawing/2014/main" id="{9B42184F-BE77-E446-520B-B3F29A3D3D7C}"/>
              </a:ext>
            </a:extLst>
          </p:cNvPr>
          <p:cNvSpPr>
            <a:spLocks noChangeArrowheads="1"/>
          </p:cNvSpPr>
          <p:nvPr/>
        </p:nvSpPr>
        <p:spPr bwMode="gray">
          <a:xfrm>
            <a:off x="450983" y="3741389"/>
            <a:ext cx="2309321" cy="372365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Commentary information</a:t>
            </a:r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46">
            <a:extLst>
              <a:ext uri="{FF2B5EF4-FFF2-40B4-BE49-F238E27FC236}">
                <a16:creationId xmlns:a16="http://schemas.microsoft.com/office/drawing/2014/main" id="{0A4A9486-05B6-E1F3-EA2B-D8844C2D3F9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8805" y="1695918"/>
            <a:ext cx="1583227" cy="37228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User Experience</a:t>
            </a:r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DFA85D6-15B0-8A4A-AF41-4B3CE0A3F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0638B80-DE53-451F-EC45-6935EE77E27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6F489F-352F-FEAF-1954-D9D35905BC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DC61263-68C8-CF92-D15A-40160B3E449A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1CE914E-7CC0-7959-EBDA-4515668463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A5F75F2-6BE0-1EC4-B7FE-31C62A9EFABF}"/>
              </a:ext>
            </a:extLst>
          </p:cNvPr>
          <p:cNvSpPr/>
          <p:nvPr/>
        </p:nvSpPr>
        <p:spPr>
          <a:xfrm>
            <a:off x="541648" y="2358836"/>
            <a:ext cx="1927952" cy="1222872"/>
          </a:xfrm>
          <a:custGeom>
            <a:avLst/>
            <a:gdLst>
              <a:gd name="connsiteX0" fmla="*/ 0 w 1927952"/>
              <a:gd name="connsiteY0" fmla="*/ 1222872 h 1222872"/>
              <a:gd name="connsiteX1" fmla="*/ 627962 w 1927952"/>
              <a:gd name="connsiteY1" fmla="*/ 627961 h 1222872"/>
              <a:gd name="connsiteX2" fmla="*/ 1288974 w 1927952"/>
              <a:gd name="connsiteY2" fmla="*/ 176270 h 1222872"/>
              <a:gd name="connsiteX3" fmla="*/ 1927952 w 1927952"/>
              <a:gd name="connsiteY3" fmla="*/ 0 h 122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7952" h="1222872">
                <a:moveTo>
                  <a:pt x="0" y="1222872"/>
                </a:moveTo>
                <a:cubicBezTo>
                  <a:pt x="206566" y="1012633"/>
                  <a:pt x="413133" y="802395"/>
                  <a:pt x="627962" y="627961"/>
                </a:cubicBezTo>
                <a:cubicBezTo>
                  <a:pt x="842791" y="453527"/>
                  <a:pt x="1072309" y="280930"/>
                  <a:pt x="1288974" y="176270"/>
                </a:cubicBezTo>
                <a:cubicBezTo>
                  <a:pt x="1505639" y="71610"/>
                  <a:pt x="1716795" y="35805"/>
                  <a:pt x="1927952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DB77A1F7-D2D0-2EBB-627F-390AA627FDE8}"/>
              </a:ext>
            </a:extLst>
          </p:cNvPr>
          <p:cNvCxnSpPr>
            <a:cxnSpLocks/>
          </p:cNvCxnSpPr>
          <p:nvPr/>
        </p:nvCxnSpPr>
        <p:spPr>
          <a:xfrm>
            <a:off x="6480092" y="3620360"/>
            <a:ext cx="2146668" cy="46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D9438551-4E90-C6D2-45D3-36743883D276}"/>
              </a:ext>
            </a:extLst>
          </p:cNvPr>
          <p:cNvCxnSpPr>
            <a:cxnSpLocks/>
          </p:cNvCxnSpPr>
          <p:nvPr/>
        </p:nvCxnSpPr>
        <p:spPr>
          <a:xfrm flipV="1">
            <a:off x="6481708" y="1773087"/>
            <a:ext cx="0" cy="184265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utoShape 46">
            <a:extLst>
              <a:ext uri="{FF2B5EF4-FFF2-40B4-BE49-F238E27FC236}">
                <a16:creationId xmlns:a16="http://schemas.microsoft.com/office/drawing/2014/main" id="{22A2E66D-CB38-1EF2-A247-4E612C30AC3E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92485" y="3747071"/>
            <a:ext cx="2281858" cy="372365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Commentary information</a:t>
            </a:r>
            <a:endParaRPr lang="en-US" altLang="zh-CN" sz="16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AutoShape 46">
            <a:extLst>
              <a:ext uri="{FF2B5EF4-FFF2-40B4-BE49-F238E27FC236}">
                <a16:creationId xmlns:a16="http://schemas.microsoft.com/office/drawing/2014/main" id="{D721B408-5E7C-2B94-2B08-E2D764CAA42D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76902" y="1654948"/>
            <a:ext cx="1732855" cy="372365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Commentary time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D2141B8-385C-69C8-C350-039687C02FC5}"/>
              </a:ext>
            </a:extLst>
          </p:cNvPr>
          <p:cNvSpPr/>
          <p:nvPr/>
        </p:nvSpPr>
        <p:spPr>
          <a:xfrm>
            <a:off x="6481810" y="2390791"/>
            <a:ext cx="1927952" cy="1222872"/>
          </a:xfrm>
          <a:custGeom>
            <a:avLst/>
            <a:gdLst>
              <a:gd name="connsiteX0" fmla="*/ 0 w 1927952"/>
              <a:gd name="connsiteY0" fmla="*/ 1222872 h 1222872"/>
              <a:gd name="connsiteX1" fmla="*/ 627962 w 1927952"/>
              <a:gd name="connsiteY1" fmla="*/ 627961 h 1222872"/>
              <a:gd name="connsiteX2" fmla="*/ 1288974 w 1927952"/>
              <a:gd name="connsiteY2" fmla="*/ 176270 h 1222872"/>
              <a:gd name="connsiteX3" fmla="*/ 1927952 w 1927952"/>
              <a:gd name="connsiteY3" fmla="*/ 0 h 122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7952" h="1222872">
                <a:moveTo>
                  <a:pt x="0" y="1222872"/>
                </a:moveTo>
                <a:cubicBezTo>
                  <a:pt x="206566" y="1012633"/>
                  <a:pt x="413133" y="802395"/>
                  <a:pt x="627962" y="627961"/>
                </a:cubicBezTo>
                <a:cubicBezTo>
                  <a:pt x="842791" y="453527"/>
                  <a:pt x="1072309" y="280930"/>
                  <a:pt x="1288974" y="176270"/>
                </a:cubicBezTo>
                <a:cubicBezTo>
                  <a:pt x="1505639" y="71610"/>
                  <a:pt x="1716795" y="35805"/>
                  <a:pt x="1927952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ECA3D52A-55D0-B9E6-B6C4-EDBBE56331E5}"/>
              </a:ext>
            </a:extLst>
          </p:cNvPr>
          <p:cNvCxnSpPr>
            <a:cxnSpLocks/>
          </p:cNvCxnSpPr>
          <p:nvPr/>
        </p:nvCxnSpPr>
        <p:spPr>
          <a:xfrm>
            <a:off x="3408709" y="3587179"/>
            <a:ext cx="2146668" cy="46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8F9A0252-DE20-1E4A-4C0E-A026CE95849E}"/>
              </a:ext>
            </a:extLst>
          </p:cNvPr>
          <p:cNvCxnSpPr>
            <a:cxnSpLocks/>
          </p:cNvCxnSpPr>
          <p:nvPr/>
        </p:nvCxnSpPr>
        <p:spPr>
          <a:xfrm flipV="1">
            <a:off x="3410325" y="1739906"/>
            <a:ext cx="0" cy="184265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AutoShape 46">
            <a:extLst>
              <a:ext uri="{FF2B5EF4-FFF2-40B4-BE49-F238E27FC236}">
                <a16:creationId xmlns:a16="http://schemas.microsoft.com/office/drawing/2014/main" id="{4D9D812C-D651-597E-F198-3BAD82CF4019}"/>
              </a:ext>
            </a:extLst>
          </p:cNvPr>
          <p:cNvSpPr>
            <a:spLocks noChangeArrowheads="1"/>
          </p:cNvSpPr>
          <p:nvPr/>
        </p:nvSpPr>
        <p:spPr bwMode="gray">
          <a:xfrm>
            <a:off x="3835400" y="3747071"/>
            <a:ext cx="1719977" cy="372365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Commentary time</a:t>
            </a:r>
            <a:endParaRPr lang="zh-CN" altLang="en-US" sz="16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AutoShape 46">
            <a:extLst>
              <a:ext uri="{FF2B5EF4-FFF2-40B4-BE49-F238E27FC236}">
                <a16:creationId xmlns:a16="http://schemas.microsoft.com/office/drawing/2014/main" id="{2452D434-DA82-3E24-F25B-C8C9F2217B37}"/>
              </a:ext>
            </a:extLst>
          </p:cNvPr>
          <p:cNvSpPr>
            <a:spLocks noChangeArrowheads="1"/>
          </p:cNvSpPr>
          <p:nvPr/>
        </p:nvSpPr>
        <p:spPr bwMode="gray">
          <a:xfrm>
            <a:off x="3545062" y="1695839"/>
            <a:ext cx="1508787" cy="372365"/>
          </a:xfrm>
          <a:prstGeom prst="roundRect">
            <a:avLst>
              <a:gd name="adj" fmla="val 4722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User Experience</a:t>
            </a:r>
            <a:endParaRPr lang="zh-CN" altLang="en-US" sz="16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0F3CCF7-82D9-C385-65A7-735169D788DD}"/>
              </a:ext>
            </a:extLst>
          </p:cNvPr>
          <p:cNvSpPr/>
          <p:nvPr/>
        </p:nvSpPr>
        <p:spPr>
          <a:xfrm flipH="1">
            <a:off x="3425463" y="2357610"/>
            <a:ext cx="1912905" cy="1222872"/>
          </a:xfrm>
          <a:custGeom>
            <a:avLst/>
            <a:gdLst>
              <a:gd name="connsiteX0" fmla="*/ 0 w 1927952"/>
              <a:gd name="connsiteY0" fmla="*/ 1222872 h 1222872"/>
              <a:gd name="connsiteX1" fmla="*/ 627962 w 1927952"/>
              <a:gd name="connsiteY1" fmla="*/ 627961 h 1222872"/>
              <a:gd name="connsiteX2" fmla="*/ 1288974 w 1927952"/>
              <a:gd name="connsiteY2" fmla="*/ 176270 h 1222872"/>
              <a:gd name="connsiteX3" fmla="*/ 1927952 w 1927952"/>
              <a:gd name="connsiteY3" fmla="*/ 0 h 122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7952" h="1222872">
                <a:moveTo>
                  <a:pt x="0" y="1222872"/>
                </a:moveTo>
                <a:cubicBezTo>
                  <a:pt x="206566" y="1012633"/>
                  <a:pt x="413133" y="802395"/>
                  <a:pt x="627962" y="627961"/>
                </a:cubicBezTo>
                <a:cubicBezTo>
                  <a:pt x="842791" y="453527"/>
                  <a:pt x="1072309" y="280930"/>
                  <a:pt x="1288974" y="176270"/>
                </a:cubicBezTo>
                <a:cubicBezTo>
                  <a:pt x="1505639" y="71610"/>
                  <a:pt x="1716795" y="35805"/>
                  <a:pt x="1927952" y="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138659E-0E5D-F5BF-444D-82A30A0C3614}"/>
              </a:ext>
            </a:extLst>
          </p:cNvPr>
          <p:cNvSpPr/>
          <p:nvPr/>
        </p:nvSpPr>
        <p:spPr>
          <a:xfrm>
            <a:off x="236219" y="1466127"/>
            <a:ext cx="5765747" cy="2886137"/>
          </a:xfrm>
          <a:prstGeom prst="roundRect">
            <a:avLst>
              <a:gd name="adj" fmla="val 5544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8">
            <a:extLst>
              <a:ext uri="{FF2B5EF4-FFF2-40B4-BE49-F238E27FC236}">
                <a16:creationId xmlns:a16="http://schemas.microsoft.com/office/drawing/2014/main" id="{0BBE1CC3-D3B0-BEEB-4F04-CF1CB02FCDA1}"/>
              </a:ext>
            </a:extLst>
          </p:cNvPr>
          <p:cNvSpPr/>
          <p:nvPr/>
        </p:nvSpPr>
        <p:spPr>
          <a:xfrm>
            <a:off x="369657" y="3683012"/>
            <a:ext cx="5330650" cy="489121"/>
          </a:xfrm>
          <a:prstGeom prst="roundRect">
            <a:avLst>
              <a:gd name="adj" fmla="val 24569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右 28">
            <a:extLst>
              <a:ext uri="{FF2B5EF4-FFF2-40B4-BE49-F238E27FC236}">
                <a16:creationId xmlns:a16="http://schemas.microsoft.com/office/drawing/2014/main" id="{A1CF96B3-6C33-B974-43AD-A6A15941BAB8}"/>
              </a:ext>
            </a:extLst>
          </p:cNvPr>
          <p:cNvSpPr/>
          <p:nvPr/>
        </p:nvSpPr>
        <p:spPr>
          <a:xfrm>
            <a:off x="5838937" y="3780990"/>
            <a:ext cx="516197" cy="276144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29">
            <a:extLst>
              <a:ext uri="{FF2B5EF4-FFF2-40B4-BE49-F238E27FC236}">
                <a16:creationId xmlns:a16="http://schemas.microsoft.com/office/drawing/2014/main" id="{72C122ED-6AF8-62D0-9163-242605880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941" y="5765806"/>
            <a:ext cx="72979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Fragmented time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Prioritize reducing commentary time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29">
            <a:extLst>
              <a:ext uri="{FF2B5EF4-FFF2-40B4-BE49-F238E27FC236}">
                <a16:creationId xmlns:a16="http://schemas.microsoft.com/office/drawing/2014/main" id="{E904A432-D76E-F5EB-4BE7-E4E1FF10A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5707" y="4735135"/>
            <a:ext cx="58576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User experience needs to strike a balance between commentary information and commentary time.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D400151-480F-F357-C27A-4A7C1DEA1269}"/>
              </a:ext>
            </a:extLst>
          </p:cNvPr>
          <p:cNvGrpSpPr/>
          <p:nvPr/>
        </p:nvGrpSpPr>
        <p:grpSpPr>
          <a:xfrm>
            <a:off x="1649916" y="6187022"/>
            <a:ext cx="5463996" cy="373700"/>
            <a:chOff x="1383259" y="4542466"/>
            <a:chExt cx="5463996" cy="373700"/>
          </a:xfrm>
        </p:grpSpPr>
        <p:sp>
          <p:nvSpPr>
            <p:cNvPr id="19" name="AutoShape 46">
              <a:extLst>
                <a:ext uri="{FF2B5EF4-FFF2-40B4-BE49-F238E27FC236}">
                  <a16:creationId xmlns:a16="http://schemas.microsoft.com/office/drawing/2014/main" id="{1083467E-C3AF-DBC0-9C16-9B2AED0C005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383259" y="4542466"/>
              <a:ext cx="5431254" cy="363006"/>
            </a:xfrm>
            <a:prstGeom prst="roundRect">
              <a:avLst>
                <a:gd name="adj" fmla="val 16568"/>
              </a:avLst>
            </a:prstGeom>
            <a:solidFill>
              <a:srgbClr val="FFFEAC"/>
            </a:solidFill>
            <a:ln>
              <a:noFill/>
            </a:ln>
            <a:effectLst>
              <a:prstShdw prst="shdw17" dist="17961" dir="2700000">
                <a:srgbClr val="7A999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B2EAF02-946D-B180-DDE0-FB6A162A0C72}"/>
                </a:ext>
              </a:extLst>
            </p:cNvPr>
            <p:cNvSpPr/>
            <p:nvPr/>
          </p:nvSpPr>
          <p:spPr>
            <a:xfrm>
              <a:off x="1383259" y="4546834"/>
              <a:ext cx="5463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Require the construction of </a:t>
              </a:r>
              <a:r>
                <a:rPr lang="en-US" altLang="zh-CN" b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efficient intelligent agents</a:t>
              </a:r>
              <a:endPara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箭头: 右 24">
            <a:extLst>
              <a:ext uri="{FF2B5EF4-FFF2-40B4-BE49-F238E27FC236}">
                <a16:creationId xmlns:a16="http://schemas.microsoft.com/office/drawing/2014/main" id="{11BCB33E-7936-2B1E-27F3-E0FA31BAE322}"/>
              </a:ext>
            </a:extLst>
          </p:cNvPr>
          <p:cNvSpPr/>
          <p:nvPr/>
        </p:nvSpPr>
        <p:spPr>
          <a:xfrm rot="5400000">
            <a:off x="4348780" y="4536294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箭头: 右 25">
            <a:extLst>
              <a:ext uri="{FF2B5EF4-FFF2-40B4-BE49-F238E27FC236}">
                <a16:creationId xmlns:a16="http://schemas.microsoft.com/office/drawing/2014/main" id="{FD254193-4CA1-02B4-9D03-A7A3A2F5763C}"/>
              </a:ext>
            </a:extLst>
          </p:cNvPr>
          <p:cNvSpPr/>
          <p:nvPr/>
        </p:nvSpPr>
        <p:spPr>
          <a:xfrm rot="5216956">
            <a:off x="4361981" y="5521485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94444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8BC0B-AB89-ACA3-FDD1-963144E12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AutoShape 13">
            <a:extLst>
              <a:ext uri="{FF2B5EF4-FFF2-40B4-BE49-F238E27FC236}">
                <a16:creationId xmlns:a16="http://schemas.microsoft.com/office/drawing/2014/main" id="{3AF0A657-3538-E041-BBF6-76B31AE3A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3854" y="2319423"/>
            <a:ext cx="5562413" cy="1076792"/>
          </a:xfrm>
          <a:prstGeom prst="roundRect">
            <a:avLst>
              <a:gd name="adj" fmla="val 17531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83" name="AutoShape 13">
            <a:extLst>
              <a:ext uri="{FF2B5EF4-FFF2-40B4-BE49-F238E27FC236}">
                <a16:creationId xmlns:a16="http://schemas.microsoft.com/office/drawing/2014/main" id="{F64C82B8-7F93-EFFD-2B66-269BB0E4F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6420" y="3884626"/>
            <a:ext cx="5531992" cy="1076792"/>
          </a:xfrm>
          <a:prstGeom prst="roundRect">
            <a:avLst>
              <a:gd name="adj" fmla="val 13636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1C2FDF08-3EBF-D964-3160-C7D3CC45EC5D}"/>
              </a:ext>
            </a:extLst>
          </p:cNvPr>
          <p:cNvSpPr/>
          <p:nvPr/>
        </p:nvSpPr>
        <p:spPr>
          <a:xfrm>
            <a:off x="1784082" y="3436245"/>
            <a:ext cx="1340761" cy="41417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Commentary</a:t>
            </a:r>
            <a:endParaRPr lang="zh-CN" altLang="en-US" sz="16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BBFF8B3-E5E8-04BC-A600-C64167879EE2}"/>
              </a:ext>
            </a:extLst>
          </p:cNvPr>
          <p:cNvSpPr/>
          <p:nvPr/>
        </p:nvSpPr>
        <p:spPr>
          <a:xfrm>
            <a:off x="3464732" y="2639641"/>
            <a:ext cx="1379016" cy="4363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Video Download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DA009FF8-3A8E-0182-823C-E992435C623E}"/>
              </a:ext>
            </a:extLst>
          </p:cNvPr>
          <p:cNvSpPr/>
          <p:nvPr/>
        </p:nvSpPr>
        <p:spPr>
          <a:xfrm>
            <a:off x="4376293" y="2649731"/>
            <a:ext cx="1992008" cy="4568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Video </a:t>
            </a:r>
          </a:p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374FB35-42EB-89A1-A8BA-1EFD9210F20D}"/>
              </a:ext>
            </a:extLst>
          </p:cNvPr>
          <p:cNvSpPr/>
          <p:nvPr/>
        </p:nvSpPr>
        <p:spPr>
          <a:xfrm>
            <a:off x="5813600" y="2610290"/>
            <a:ext cx="1953817" cy="522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Storage of Analysis Results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4CA5EE7-C746-BBF2-4763-E27809B523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F87CC4AB-D9ED-1A60-D342-3782D824D36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2E2D5C6-C8A1-DD3F-4021-4ECAB1B6F1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31260F55-831C-3157-2DF2-15EAE6A4688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0E42A63-5424-8827-5847-3DDE1E5E31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CC87E2DE-74BA-C808-47BE-A6D34149260B}"/>
              </a:ext>
            </a:extLst>
          </p:cNvPr>
          <p:cNvSpPr/>
          <p:nvPr/>
        </p:nvSpPr>
        <p:spPr>
          <a:xfrm>
            <a:off x="7469738" y="2620683"/>
            <a:ext cx="1538674" cy="522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Results Return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EE83817-9F43-6C4C-A4B5-785957275730}"/>
              </a:ext>
            </a:extLst>
          </p:cNvPr>
          <p:cNvSpPr/>
          <p:nvPr/>
        </p:nvSpPr>
        <p:spPr>
          <a:xfrm>
            <a:off x="4469642" y="4213373"/>
            <a:ext cx="1953817" cy="522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Search for storage results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3315012-4BE7-93CB-B92C-86D6CC1CFDD6}"/>
              </a:ext>
            </a:extLst>
          </p:cNvPr>
          <p:cNvSpPr/>
          <p:nvPr/>
        </p:nvSpPr>
        <p:spPr>
          <a:xfrm>
            <a:off x="6555337" y="4223766"/>
            <a:ext cx="1538674" cy="5220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Results Return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AutoShape 46">
            <a:extLst>
              <a:ext uri="{FF2B5EF4-FFF2-40B4-BE49-F238E27FC236}">
                <a16:creationId xmlns:a16="http://schemas.microsoft.com/office/drawing/2014/main" id="{309A6543-F5B2-13BE-810C-533A5B8BFE30}"/>
              </a:ext>
            </a:extLst>
          </p:cNvPr>
          <p:cNvSpPr>
            <a:spLocks noChangeArrowheads="1"/>
          </p:cNvSpPr>
          <p:nvPr/>
        </p:nvSpPr>
        <p:spPr bwMode="gray">
          <a:xfrm>
            <a:off x="4019910" y="2104380"/>
            <a:ext cx="4416724" cy="42282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Case1: The first analysis(&gt;2min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AutoShape 46">
            <a:extLst>
              <a:ext uri="{FF2B5EF4-FFF2-40B4-BE49-F238E27FC236}">
                <a16:creationId xmlns:a16="http://schemas.microsoft.com/office/drawing/2014/main" id="{49B8A5CC-AD03-D0C7-4BAB-81F6426FDAD7}"/>
              </a:ext>
            </a:extLst>
          </p:cNvPr>
          <p:cNvSpPr>
            <a:spLocks noChangeArrowheads="1"/>
          </p:cNvSpPr>
          <p:nvPr/>
        </p:nvSpPr>
        <p:spPr bwMode="gray">
          <a:xfrm>
            <a:off x="4469642" y="3715245"/>
            <a:ext cx="3297775" cy="42282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Case2: Re-analyze (&lt;10s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箭头: 左弧形 71">
            <a:extLst>
              <a:ext uri="{FF2B5EF4-FFF2-40B4-BE49-F238E27FC236}">
                <a16:creationId xmlns:a16="http://schemas.microsoft.com/office/drawing/2014/main" id="{01A4CB1E-ED59-BC6D-7C8E-BD0EED3DA88A}"/>
              </a:ext>
            </a:extLst>
          </p:cNvPr>
          <p:cNvSpPr/>
          <p:nvPr/>
        </p:nvSpPr>
        <p:spPr>
          <a:xfrm>
            <a:off x="1183429" y="3315215"/>
            <a:ext cx="285750" cy="618502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3" name="箭头: 左弧形 72">
            <a:extLst>
              <a:ext uri="{FF2B5EF4-FFF2-40B4-BE49-F238E27FC236}">
                <a16:creationId xmlns:a16="http://schemas.microsoft.com/office/drawing/2014/main" id="{C3EE0AF6-1B46-8BCD-6E5F-6E5F0726FAFE}"/>
              </a:ext>
            </a:extLst>
          </p:cNvPr>
          <p:cNvSpPr/>
          <p:nvPr/>
        </p:nvSpPr>
        <p:spPr>
          <a:xfrm rot="10800000">
            <a:off x="1557290" y="3285773"/>
            <a:ext cx="285750" cy="618502"/>
          </a:xfrm>
          <a:prstGeom prst="curv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349520C6-24DA-38F5-4B19-7736029FB29B}"/>
              </a:ext>
            </a:extLst>
          </p:cNvPr>
          <p:cNvSpPr txBox="1"/>
          <p:nvPr/>
        </p:nvSpPr>
        <p:spPr>
          <a:xfrm>
            <a:off x="165102" y="3341883"/>
            <a:ext cx="11287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Address</a:t>
            </a:r>
          </a:p>
        </p:txBody>
      </p:sp>
      <p:sp>
        <p:nvSpPr>
          <p:cNvPr id="79" name="AutoShape 13">
            <a:extLst>
              <a:ext uri="{FF2B5EF4-FFF2-40B4-BE49-F238E27FC236}">
                <a16:creationId xmlns:a16="http://schemas.microsoft.com/office/drawing/2014/main" id="{B6753AB1-BDE4-0438-6933-32B064480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994" y="2359997"/>
            <a:ext cx="1854567" cy="784336"/>
          </a:xfrm>
          <a:prstGeom prst="roundRect">
            <a:avLst>
              <a:gd name="adj" fmla="val 26880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</a:t>
            </a:r>
          </a:p>
        </p:txBody>
      </p:sp>
      <p:sp>
        <p:nvSpPr>
          <p:cNvPr id="81" name="AutoShape 13">
            <a:extLst>
              <a:ext uri="{FF2B5EF4-FFF2-40B4-BE49-F238E27FC236}">
                <a16:creationId xmlns:a16="http://schemas.microsoft.com/office/drawing/2014/main" id="{062A7F51-7A7C-6013-07E9-FA86C12E3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994" y="4163792"/>
            <a:ext cx="1854567" cy="784336"/>
          </a:xfrm>
          <a:prstGeom prst="roundRect">
            <a:avLst>
              <a:gd name="adj" fmla="val 26880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ERNIE Bot Agent</a:t>
            </a:r>
          </a:p>
        </p:txBody>
      </p:sp>
      <p:sp>
        <p:nvSpPr>
          <p:cNvPr id="87" name="左大括号 86">
            <a:extLst>
              <a:ext uri="{FF2B5EF4-FFF2-40B4-BE49-F238E27FC236}">
                <a16:creationId xmlns:a16="http://schemas.microsoft.com/office/drawing/2014/main" id="{F5898F5F-7817-AF6D-D6EE-7D69A451FD9B}"/>
              </a:ext>
            </a:extLst>
          </p:cNvPr>
          <p:cNvSpPr/>
          <p:nvPr/>
        </p:nvSpPr>
        <p:spPr>
          <a:xfrm>
            <a:off x="3124843" y="2611631"/>
            <a:ext cx="251838" cy="2063406"/>
          </a:xfrm>
          <a:prstGeom prst="leftBrace">
            <a:avLst>
              <a:gd name="adj1" fmla="val 37330"/>
              <a:gd name="adj2" fmla="val 50116"/>
            </a:avLst>
          </a:prstGeom>
          <a:ln w="3175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29">
            <a:extLst>
              <a:ext uri="{FF2B5EF4-FFF2-40B4-BE49-F238E27FC236}">
                <a16:creationId xmlns:a16="http://schemas.microsoft.com/office/drawing/2014/main" id="{95B79057-7AA6-89A8-F0FF-56D3C1794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99" y="994363"/>
            <a:ext cx="94427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Active strategy: Intelligent Agent Grasping/Actively Providing →Agent Thinking→Knowledge Base Iteration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3" name="文本框 29">
            <a:extLst>
              <a:ext uri="{FF2B5EF4-FFF2-40B4-BE49-F238E27FC236}">
                <a16:creationId xmlns:a16="http://schemas.microsoft.com/office/drawing/2014/main" id="{94FE6B20-828E-4BB6-31CE-ED2D49E7A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00" y="5383576"/>
            <a:ext cx="913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/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User Issues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Knowledge Matching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Return Results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12067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ED357-762E-9B0D-EEA7-6396F065B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AutoShape 13">
            <a:extLst>
              <a:ext uri="{FF2B5EF4-FFF2-40B4-BE49-F238E27FC236}">
                <a16:creationId xmlns:a16="http://schemas.microsoft.com/office/drawing/2014/main" id="{7E89D252-A259-F197-49F3-601F1CF1D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107" y="1436608"/>
            <a:ext cx="3848202" cy="5022248"/>
          </a:xfrm>
          <a:prstGeom prst="roundRect">
            <a:avLst>
              <a:gd name="adj" fmla="val 6043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AutoShape 13">
            <a:extLst>
              <a:ext uri="{FF2B5EF4-FFF2-40B4-BE49-F238E27FC236}">
                <a16:creationId xmlns:a16="http://schemas.microsoft.com/office/drawing/2014/main" id="{395950A1-2D0E-5E12-1E40-82AA04B59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158" y="1469876"/>
            <a:ext cx="4827037" cy="4988980"/>
          </a:xfrm>
          <a:prstGeom prst="roundRect">
            <a:avLst>
              <a:gd name="adj" fmla="val 3262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6876E5BF-5FE0-855F-9B89-40F986BDD0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16D4B0C-E034-C5B4-7C0C-F7CD13B909E5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EACB736-D894-AA83-FB9B-AAD295F419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AE3D3CA3-7FBB-67CA-B29B-29F93EE111B7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77C0A92-0D47-19D9-DADC-4C6C0BBBE3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64" name="AutoShape 46">
            <a:extLst>
              <a:ext uri="{FF2B5EF4-FFF2-40B4-BE49-F238E27FC236}">
                <a16:creationId xmlns:a16="http://schemas.microsoft.com/office/drawing/2014/main" id="{3E43A8D6-380D-FC33-D2BF-EBFC20A9E095}"/>
              </a:ext>
            </a:extLst>
          </p:cNvPr>
          <p:cNvSpPr>
            <a:spLocks noChangeArrowheads="1"/>
          </p:cNvSpPr>
          <p:nvPr/>
        </p:nvSpPr>
        <p:spPr bwMode="gray">
          <a:xfrm>
            <a:off x="5432124" y="6021860"/>
            <a:ext cx="3274502" cy="356714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Case1:The first analysis(&gt;2min)</a:t>
            </a:r>
            <a:endParaRPr lang="zh-CN" altLang="en-US" sz="1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" name="文本框 29">
            <a:extLst>
              <a:ext uri="{FF2B5EF4-FFF2-40B4-BE49-F238E27FC236}">
                <a16:creationId xmlns:a16="http://schemas.microsoft.com/office/drawing/2014/main" id="{97588FC9-4F96-21C5-5A43-E5FFE5FC5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99" y="994363"/>
            <a:ext cx="94427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Example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52F7F4E-F044-F9D3-439C-AE1A359BA2E2}"/>
              </a:ext>
            </a:extLst>
          </p:cNvPr>
          <p:cNvGrpSpPr/>
          <p:nvPr/>
        </p:nvGrpSpPr>
        <p:grpSpPr>
          <a:xfrm>
            <a:off x="400464" y="3019880"/>
            <a:ext cx="1649385" cy="2761942"/>
            <a:chOff x="590241" y="3019880"/>
            <a:chExt cx="1649385" cy="276194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DD1726B0-8DB4-1144-A2ED-AFAD6C565C0E}"/>
                </a:ext>
              </a:extLst>
            </p:cNvPr>
            <p:cNvSpPr/>
            <p:nvPr/>
          </p:nvSpPr>
          <p:spPr>
            <a:xfrm>
              <a:off x="590241" y="3019880"/>
              <a:ext cx="1633031" cy="2753896"/>
            </a:xfrm>
            <a:prstGeom prst="roundRect">
              <a:avLst>
                <a:gd name="adj" fmla="val 554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EA2A89F-E7CE-07B4-51B5-75647C5512DB}"/>
                </a:ext>
              </a:extLst>
            </p:cNvPr>
            <p:cNvSpPr txBox="1"/>
            <p:nvPr/>
          </p:nvSpPr>
          <p:spPr>
            <a:xfrm>
              <a:off x="621025" y="3088777"/>
              <a:ext cx="1618601" cy="269304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Role Norms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endPara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Thinking Standards</a:t>
              </a:r>
              <a:endParaRPr lang="en-US" altLang="zh-CN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Data acquisition and processing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Real time commentary generation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Optimization of commentary content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Additional information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Exception handling</a:t>
              </a:r>
            </a:p>
            <a:p>
              <a:pPr marL="131400" lvl="1"/>
              <a:endParaRPr lang="en-US" altLang="zh-CN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Reply Standard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Reply tone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Guide user interaction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Conclusion design</a:t>
              </a:r>
              <a:endPara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B0D9F113-72A2-5885-7AEE-5CB6134D4E75}"/>
              </a:ext>
            </a:extLst>
          </p:cNvPr>
          <p:cNvSpPr txBox="1"/>
          <p:nvPr/>
        </p:nvSpPr>
        <p:spPr>
          <a:xfrm>
            <a:off x="8133259" y="3262011"/>
            <a:ext cx="686631" cy="375552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User1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C4349A0-A7DD-89B6-E2A6-0808935993CF}"/>
              </a:ext>
            </a:extLst>
          </p:cNvPr>
          <p:cNvSpPr>
            <a:spLocks/>
          </p:cNvSpPr>
          <p:nvPr/>
        </p:nvSpPr>
        <p:spPr>
          <a:xfrm>
            <a:off x="3043303" y="59229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6942D77-DA73-4E19-5EF6-5573BA8F5308}"/>
              </a:ext>
            </a:extLst>
          </p:cNvPr>
          <p:cNvSpPr>
            <a:spLocks/>
          </p:cNvSpPr>
          <p:nvPr/>
        </p:nvSpPr>
        <p:spPr>
          <a:xfrm>
            <a:off x="3240103" y="59261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C369FEC-F3E0-7FCC-AC6F-DC0E26F47F0E}"/>
              </a:ext>
            </a:extLst>
          </p:cNvPr>
          <p:cNvSpPr>
            <a:spLocks/>
          </p:cNvSpPr>
          <p:nvPr/>
        </p:nvSpPr>
        <p:spPr>
          <a:xfrm>
            <a:off x="3431763" y="59229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AutoShape 46">
            <a:extLst>
              <a:ext uri="{FF2B5EF4-FFF2-40B4-BE49-F238E27FC236}">
                <a16:creationId xmlns:a16="http://schemas.microsoft.com/office/drawing/2014/main" id="{835B495C-0EB0-6D33-53E5-51CAAF9BE67A}"/>
              </a:ext>
            </a:extLst>
          </p:cNvPr>
          <p:cNvSpPr>
            <a:spLocks noChangeArrowheads="1"/>
          </p:cNvSpPr>
          <p:nvPr/>
        </p:nvSpPr>
        <p:spPr bwMode="gray">
          <a:xfrm>
            <a:off x="802256" y="1521860"/>
            <a:ext cx="3326435" cy="424147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Intelligent Agent Construction</a:t>
            </a:r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对话气泡: 圆角矩形 43">
            <a:extLst>
              <a:ext uri="{FF2B5EF4-FFF2-40B4-BE49-F238E27FC236}">
                <a16:creationId xmlns:a16="http://schemas.microsoft.com/office/drawing/2014/main" id="{F76520BC-ADF6-0CFC-502A-444A223DA466}"/>
              </a:ext>
            </a:extLst>
          </p:cNvPr>
          <p:cNvSpPr/>
          <p:nvPr/>
        </p:nvSpPr>
        <p:spPr>
          <a:xfrm rot="5400000" flipV="1">
            <a:off x="6987259" y="2161278"/>
            <a:ext cx="277000" cy="1729318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67DDB34-98A0-840C-44F1-09F17A622129}"/>
              </a:ext>
            </a:extLst>
          </p:cNvPr>
          <p:cNvSpPr txBox="1"/>
          <p:nvPr/>
        </p:nvSpPr>
        <p:spPr>
          <a:xfrm flipH="1">
            <a:off x="6281880" y="2897897"/>
            <a:ext cx="1729317" cy="230832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900" u="sng">
                <a:latin typeface="Times New Roman" panose="02020603050405020304" pitchFamily="18" charset="0"/>
                <a:cs typeface="Times New Roman" panose="02020603050405020304" pitchFamily="18" charset="0"/>
              </a:rPr>
              <a:t>Football match video address</a:t>
            </a:r>
            <a:endParaRPr lang="en-US" altLang="zh-CN" sz="9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对话气泡: 圆角矩形 49">
            <a:extLst>
              <a:ext uri="{FF2B5EF4-FFF2-40B4-BE49-F238E27FC236}">
                <a16:creationId xmlns:a16="http://schemas.microsoft.com/office/drawing/2014/main" id="{C6810CF4-FDBE-6FED-BA96-B0FCC513DE3D}"/>
              </a:ext>
            </a:extLst>
          </p:cNvPr>
          <p:cNvSpPr/>
          <p:nvPr/>
        </p:nvSpPr>
        <p:spPr>
          <a:xfrm rot="5400000">
            <a:off x="6255622" y="2200088"/>
            <a:ext cx="646330" cy="2726470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D189881-027A-3852-ACD5-21B096E5E0FD}"/>
              </a:ext>
            </a:extLst>
          </p:cNvPr>
          <p:cNvSpPr txBox="1"/>
          <p:nvPr/>
        </p:nvSpPr>
        <p:spPr>
          <a:xfrm>
            <a:off x="5215552" y="3307308"/>
            <a:ext cx="2726471" cy="50783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</a:rPr>
              <a:t>Please wait a moment, you can check my commentary in 2 minutes. Of course, if you need any other help, please feel free to let me know!</a:t>
            </a:r>
            <a:endParaRPr lang="en-US" altLang="zh-CN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对话气泡: 圆角矩形 55">
            <a:extLst>
              <a:ext uri="{FF2B5EF4-FFF2-40B4-BE49-F238E27FC236}">
                <a16:creationId xmlns:a16="http://schemas.microsoft.com/office/drawing/2014/main" id="{41870590-A953-5459-79F2-42F62A2B6B08}"/>
              </a:ext>
            </a:extLst>
          </p:cNvPr>
          <p:cNvSpPr/>
          <p:nvPr/>
        </p:nvSpPr>
        <p:spPr>
          <a:xfrm rot="5400000" flipV="1">
            <a:off x="7001747" y="3267589"/>
            <a:ext cx="277000" cy="1716734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1C81C88-2730-60DF-A675-5CCCEA24F112}"/>
              </a:ext>
            </a:extLst>
          </p:cNvPr>
          <p:cNvSpPr txBox="1"/>
          <p:nvPr/>
        </p:nvSpPr>
        <p:spPr>
          <a:xfrm flipH="1">
            <a:off x="6317064" y="4019406"/>
            <a:ext cx="1716733" cy="230832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900" u="sng">
                <a:latin typeface="Times New Roman" panose="02020603050405020304" pitchFamily="18" charset="0"/>
                <a:cs typeface="Times New Roman" panose="02020603050405020304" pitchFamily="18" charset="0"/>
              </a:rPr>
              <a:t>Football match video address</a:t>
            </a:r>
            <a:endParaRPr lang="en-US" altLang="zh-CN" sz="9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对话气泡: 圆角矩形 59">
            <a:extLst>
              <a:ext uri="{FF2B5EF4-FFF2-40B4-BE49-F238E27FC236}">
                <a16:creationId xmlns:a16="http://schemas.microsoft.com/office/drawing/2014/main" id="{9E70F12C-17D4-44C8-8CD3-69FB7F1023FB}"/>
              </a:ext>
            </a:extLst>
          </p:cNvPr>
          <p:cNvSpPr/>
          <p:nvPr/>
        </p:nvSpPr>
        <p:spPr>
          <a:xfrm rot="5400000">
            <a:off x="6038307" y="3517678"/>
            <a:ext cx="1080959" cy="2726470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8358A43-2892-94D8-B3BE-A5B28825E3E3}"/>
              </a:ext>
            </a:extLst>
          </p:cNvPr>
          <p:cNvSpPr txBox="1"/>
          <p:nvPr/>
        </p:nvSpPr>
        <p:spPr>
          <a:xfrm>
            <a:off x="5215552" y="4340432"/>
            <a:ext cx="2726471" cy="1061829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</a:rPr>
              <a:t>Hello everyone, welcome to this exciting football match commentary! </a:t>
            </a:r>
          </a:p>
          <a:p>
            <a:r>
              <a:rPr lang="zh-CN" altLang="en-US" sz="900">
                <a:latin typeface="Times New Roman" panose="02020603050405020304" pitchFamily="18" charset="0"/>
                <a:cs typeface="Times New Roman" panose="02020603050405020304" pitchFamily="18" charset="0"/>
              </a:rPr>
              <a:t>‌</a:t>
            </a:r>
            <a:r>
              <a: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</a:rPr>
              <a:t>Match situation: Both teams' players are actively fighting on the field, …</a:t>
            </a:r>
            <a:endParaRPr lang="zh-CN" altLang="en-US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</a:rPr>
              <a:t>Goal scoring moment: Oh my, What a real pity, …</a:t>
            </a:r>
            <a:endParaRPr lang="zh-CN" altLang="en-US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</a:rPr>
              <a:t>Tactical analysis: Both teams have adopted robust tactics.,…</a:t>
            </a:r>
            <a:endParaRPr lang="zh-CN" altLang="en-US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5F553114-0CE6-DB8B-EAB5-8F1C4CECFBE3}"/>
              </a:ext>
            </a:extLst>
          </p:cNvPr>
          <p:cNvSpPr>
            <a:spLocks/>
          </p:cNvSpPr>
          <p:nvPr/>
        </p:nvSpPr>
        <p:spPr>
          <a:xfrm>
            <a:off x="6764575" y="581134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A159DEF3-EED0-054E-5DA2-BA2201588379}"/>
              </a:ext>
            </a:extLst>
          </p:cNvPr>
          <p:cNvSpPr>
            <a:spLocks/>
          </p:cNvSpPr>
          <p:nvPr/>
        </p:nvSpPr>
        <p:spPr>
          <a:xfrm>
            <a:off x="6961375" y="581454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A62DF1EF-1689-3EC5-C6E3-ECD2BB4C8CBB}"/>
              </a:ext>
            </a:extLst>
          </p:cNvPr>
          <p:cNvSpPr>
            <a:spLocks/>
          </p:cNvSpPr>
          <p:nvPr/>
        </p:nvSpPr>
        <p:spPr>
          <a:xfrm>
            <a:off x="7153035" y="581134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十字形 73">
            <a:extLst>
              <a:ext uri="{FF2B5EF4-FFF2-40B4-BE49-F238E27FC236}">
                <a16:creationId xmlns:a16="http://schemas.microsoft.com/office/drawing/2014/main" id="{0067F609-93A8-3A6E-A333-EBD841646EE5}"/>
              </a:ext>
            </a:extLst>
          </p:cNvPr>
          <p:cNvSpPr/>
          <p:nvPr/>
        </p:nvSpPr>
        <p:spPr>
          <a:xfrm>
            <a:off x="2214507" y="4124755"/>
            <a:ext cx="153228" cy="151169"/>
          </a:xfrm>
          <a:prstGeom prst="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89E11DE2-E51E-0C04-195B-383C774BF53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143" y="2039074"/>
            <a:ext cx="720000" cy="720000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EB58A18A-8615-4620-09BC-33232FBC139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009" y="2623066"/>
            <a:ext cx="720000" cy="720000"/>
          </a:xfrm>
          <a:prstGeom prst="rect">
            <a:avLst/>
          </a:prstGeom>
        </p:spPr>
      </p:pic>
      <p:sp>
        <p:nvSpPr>
          <p:cNvPr id="43" name="对话气泡: 圆角矩形 42">
            <a:extLst>
              <a:ext uri="{FF2B5EF4-FFF2-40B4-BE49-F238E27FC236}">
                <a16:creationId xmlns:a16="http://schemas.microsoft.com/office/drawing/2014/main" id="{9CF4B981-5193-0A08-E20C-F78D8ACAABE9}"/>
              </a:ext>
            </a:extLst>
          </p:cNvPr>
          <p:cNvSpPr/>
          <p:nvPr/>
        </p:nvSpPr>
        <p:spPr>
          <a:xfrm rot="5400000">
            <a:off x="6255622" y="1093619"/>
            <a:ext cx="646330" cy="2726470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46D9CB-A587-E789-8C49-B6D2CAAD9A6E}"/>
              </a:ext>
            </a:extLst>
          </p:cNvPr>
          <p:cNvSpPr txBox="1"/>
          <p:nvPr/>
        </p:nvSpPr>
        <p:spPr>
          <a:xfrm>
            <a:off x="5215553" y="2140138"/>
            <a:ext cx="2726471" cy="64633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Hello! I am a football match commentary assistant who can provide you with real-time football match commentary. May I ask if there is any competition today that you would like me to explain for you?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A5F039FF-D3EE-4EB2-3F16-445C0BC41E94}"/>
              </a:ext>
            </a:extLst>
          </p:cNvPr>
          <p:cNvGrpSpPr/>
          <p:nvPr/>
        </p:nvGrpSpPr>
        <p:grpSpPr>
          <a:xfrm>
            <a:off x="2603931" y="2844745"/>
            <a:ext cx="1531046" cy="1172568"/>
            <a:chOff x="2793708" y="2844745"/>
            <a:chExt cx="1531046" cy="1172568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DF28B63A-0535-A73F-4828-6755FFCB7F76}"/>
                </a:ext>
              </a:extLst>
            </p:cNvPr>
            <p:cNvSpPr/>
            <p:nvPr/>
          </p:nvSpPr>
          <p:spPr>
            <a:xfrm>
              <a:off x="2793708" y="2844745"/>
              <a:ext cx="1415432" cy="1172568"/>
            </a:xfrm>
            <a:prstGeom prst="roundRect">
              <a:avLst>
                <a:gd name="adj" fmla="val 5544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87E2DB8-6AA8-C29D-768A-19A3BF549418}"/>
                </a:ext>
              </a:extLst>
            </p:cNvPr>
            <p:cNvSpPr txBox="1"/>
            <p:nvPr/>
          </p:nvSpPr>
          <p:spPr>
            <a:xfrm>
              <a:off x="2854447" y="3019880"/>
              <a:ext cx="1470307" cy="8156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Ability</a:t>
              </a: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050">
                  <a:latin typeface="Times New Roman" panose="02020603050405020304" pitchFamily="18" charset="0"/>
                  <a:cs typeface="Times New Roman" panose="02020603050405020304" pitchFamily="18" charset="0"/>
                </a:rPr>
                <a:t>Online search</a:t>
              </a: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050">
                  <a:latin typeface="Times New Roman" panose="02020603050405020304" pitchFamily="18" charset="0"/>
                  <a:cs typeface="Times New Roman" panose="02020603050405020304" pitchFamily="18" charset="0"/>
                </a:rPr>
                <a:t>Knowledge base</a:t>
              </a: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050">
                  <a:latin typeface="Times New Roman" panose="02020603050405020304" pitchFamily="18" charset="0"/>
                  <a:cs typeface="Times New Roman" panose="02020603050405020304" pitchFamily="18" charset="0"/>
                </a:rPr>
                <a:t>Workflow</a:t>
              </a:r>
              <a:endPara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C6FB6BE0-F5E4-7D22-1D55-156F2F01114D}"/>
              </a:ext>
            </a:extLst>
          </p:cNvPr>
          <p:cNvGrpSpPr/>
          <p:nvPr/>
        </p:nvGrpSpPr>
        <p:grpSpPr>
          <a:xfrm>
            <a:off x="2594676" y="4228272"/>
            <a:ext cx="1445525" cy="940488"/>
            <a:chOff x="2784453" y="4228272"/>
            <a:chExt cx="1445525" cy="940488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BB79F06-0155-97E4-71D2-3B3982498E0F}"/>
                </a:ext>
              </a:extLst>
            </p:cNvPr>
            <p:cNvSpPr/>
            <p:nvPr/>
          </p:nvSpPr>
          <p:spPr>
            <a:xfrm>
              <a:off x="2793708" y="4228272"/>
              <a:ext cx="1415432" cy="940488"/>
            </a:xfrm>
            <a:prstGeom prst="roundRect">
              <a:avLst>
                <a:gd name="adj" fmla="val 10608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E7162EF-DE43-E743-9577-7FD41E7DDF27}"/>
                </a:ext>
              </a:extLst>
            </p:cNvPr>
            <p:cNvSpPr txBox="1"/>
            <p:nvPr/>
          </p:nvSpPr>
          <p:spPr>
            <a:xfrm>
              <a:off x="2784453" y="4349883"/>
              <a:ext cx="1445525" cy="65402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Memory</a:t>
              </a: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050">
                  <a:latin typeface="Times New Roman" panose="02020603050405020304" pitchFamily="18" charset="0"/>
                  <a:cs typeface="Times New Roman" panose="02020603050405020304" pitchFamily="18" charset="0"/>
                </a:rPr>
                <a:t>Database</a:t>
              </a: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050">
                  <a:latin typeface="Times New Roman" panose="02020603050405020304" pitchFamily="18" charset="0"/>
                  <a:cs typeface="Times New Roman" panose="02020603050405020304" pitchFamily="18" charset="0"/>
                </a:rPr>
                <a:t>Long-term memory </a:t>
              </a:r>
              <a:endPara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2FA987FA-CEB3-1D40-567C-9701B069D053}"/>
              </a:ext>
            </a:extLst>
          </p:cNvPr>
          <p:cNvSpPr/>
          <p:nvPr/>
        </p:nvSpPr>
        <p:spPr>
          <a:xfrm>
            <a:off x="334339" y="2039074"/>
            <a:ext cx="1770840" cy="4197824"/>
          </a:xfrm>
          <a:prstGeom prst="roundRect">
            <a:avLst>
              <a:gd name="adj" fmla="val 101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C5671112-68D9-2939-5463-8E8892E416C3}"/>
              </a:ext>
            </a:extLst>
          </p:cNvPr>
          <p:cNvSpPr/>
          <p:nvPr/>
        </p:nvSpPr>
        <p:spPr>
          <a:xfrm>
            <a:off x="2503889" y="2039074"/>
            <a:ext cx="1570504" cy="4197824"/>
          </a:xfrm>
          <a:prstGeom prst="roundRect">
            <a:avLst>
              <a:gd name="adj" fmla="val 101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787F99B4-D2BD-21B7-D57E-DE2C91FA9053}"/>
              </a:ext>
            </a:extLst>
          </p:cNvPr>
          <p:cNvGrpSpPr/>
          <p:nvPr/>
        </p:nvGrpSpPr>
        <p:grpSpPr>
          <a:xfrm>
            <a:off x="441035" y="2140138"/>
            <a:ext cx="1538674" cy="747298"/>
            <a:chOff x="441035" y="2140138"/>
            <a:chExt cx="1538674" cy="747298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D7FEA43D-A36D-6AC2-269E-010B970D9E24}"/>
                </a:ext>
              </a:extLst>
            </p:cNvPr>
            <p:cNvSpPr/>
            <p:nvPr/>
          </p:nvSpPr>
          <p:spPr>
            <a:xfrm>
              <a:off x="446315" y="2140138"/>
              <a:ext cx="1533394" cy="747298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4A291405-34BB-619E-A994-9043A6AD1F63}"/>
                </a:ext>
              </a:extLst>
            </p:cNvPr>
            <p:cNvSpPr/>
            <p:nvPr/>
          </p:nvSpPr>
          <p:spPr>
            <a:xfrm>
              <a:off x="441035" y="2244777"/>
              <a:ext cx="1538674" cy="53524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Intelligent Definition and Response Logic</a:t>
              </a:r>
              <a:endParaRPr lang="zh-CN" altLang="en-US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D98B8472-EF31-3DB6-CAAD-4D3423E40AFF}"/>
              </a:ext>
            </a:extLst>
          </p:cNvPr>
          <p:cNvGrpSpPr/>
          <p:nvPr/>
        </p:nvGrpSpPr>
        <p:grpSpPr>
          <a:xfrm>
            <a:off x="2644133" y="2241984"/>
            <a:ext cx="1313593" cy="381082"/>
            <a:chOff x="2644133" y="2241984"/>
            <a:chExt cx="1313593" cy="381082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E1DE73EA-7E65-5D91-345B-5488F73A120F}"/>
                </a:ext>
              </a:extLst>
            </p:cNvPr>
            <p:cNvSpPr/>
            <p:nvPr/>
          </p:nvSpPr>
          <p:spPr>
            <a:xfrm>
              <a:off x="2649413" y="2241984"/>
              <a:ext cx="1308313" cy="353099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87F15478-F5B8-CFAE-FDA6-E5EEF355BAD6}"/>
                </a:ext>
              </a:extLst>
            </p:cNvPr>
            <p:cNvSpPr/>
            <p:nvPr/>
          </p:nvSpPr>
          <p:spPr>
            <a:xfrm>
              <a:off x="2644133" y="2269967"/>
              <a:ext cx="1304592" cy="35309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Other settings</a:t>
              </a:r>
              <a:endParaRPr lang="zh-CN" altLang="en-US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7D9F497-3E97-F959-C91C-D90E8A54287D}"/>
              </a:ext>
            </a:extLst>
          </p:cNvPr>
          <p:cNvSpPr txBox="1"/>
          <p:nvPr/>
        </p:nvSpPr>
        <p:spPr>
          <a:xfrm>
            <a:off x="8133259" y="4406450"/>
            <a:ext cx="719999" cy="375552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User1</a:t>
            </a:r>
          </a:p>
        </p:txBody>
      </p:sp>
      <p:pic>
        <p:nvPicPr>
          <p:cNvPr id="105" name="图片 104">
            <a:extLst>
              <a:ext uri="{FF2B5EF4-FFF2-40B4-BE49-F238E27FC236}">
                <a16:creationId xmlns:a16="http://schemas.microsoft.com/office/drawing/2014/main" id="{C3E4A0F5-0CA7-906D-307F-D1F2575C68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754" y="3767505"/>
            <a:ext cx="720000" cy="720000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28E61BBF-3502-A6DD-5943-EB0842EA18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80" y="4406450"/>
            <a:ext cx="720000" cy="720000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91E4330C-1B8C-D298-B67C-517921D06F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720" y="3120672"/>
            <a:ext cx="720000" cy="720000"/>
          </a:xfrm>
          <a:prstGeom prst="rect">
            <a:avLst/>
          </a:prstGeom>
        </p:spPr>
      </p:pic>
      <p:sp>
        <p:nvSpPr>
          <p:cNvPr id="112" name="文本框 111">
            <a:extLst>
              <a:ext uri="{FF2B5EF4-FFF2-40B4-BE49-F238E27FC236}">
                <a16:creationId xmlns:a16="http://schemas.microsoft.com/office/drawing/2014/main" id="{A58016D4-869A-4F4E-C90E-E50458774E69}"/>
              </a:ext>
            </a:extLst>
          </p:cNvPr>
          <p:cNvSpPr txBox="1"/>
          <p:nvPr/>
        </p:nvSpPr>
        <p:spPr>
          <a:xfrm>
            <a:off x="4209617" y="2664937"/>
            <a:ext cx="78867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Agent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80AC34AB-6169-594D-AA90-FAA89C07FF27}"/>
              </a:ext>
            </a:extLst>
          </p:cNvPr>
          <p:cNvSpPr txBox="1"/>
          <p:nvPr/>
        </p:nvSpPr>
        <p:spPr>
          <a:xfrm>
            <a:off x="4209617" y="3730582"/>
            <a:ext cx="78867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Agent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1B85430F-9388-9861-8316-87489CDAE7D1}"/>
              </a:ext>
            </a:extLst>
          </p:cNvPr>
          <p:cNvSpPr txBox="1"/>
          <p:nvPr/>
        </p:nvSpPr>
        <p:spPr>
          <a:xfrm>
            <a:off x="4200532" y="5010310"/>
            <a:ext cx="78867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Agent</a:t>
            </a:r>
          </a:p>
        </p:txBody>
      </p:sp>
      <p:sp>
        <p:nvSpPr>
          <p:cNvPr id="120" name="AutoShape 46">
            <a:extLst>
              <a:ext uri="{FF2B5EF4-FFF2-40B4-BE49-F238E27FC236}">
                <a16:creationId xmlns:a16="http://schemas.microsoft.com/office/drawing/2014/main" id="{2B2C3C57-1C09-446D-72B6-951571B6369C}"/>
              </a:ext>
            </a:extLst>
          </p:cNvPr>
          <p:cNvSpPr>
            <a:spLocks noChangeArrowheads="1"/>
          </p:cNvSpPr>
          <p:nvPr/>
        </p:nvSpPr>
        <p:spPr bwMode="gray">
          <a:xfrm>
            <a:off x="6530769" y="1523181"/>
            <a:ext cx="1103608" cy="42282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Dialogue</a:t>
            </a:r>
            <a:endParaRPr lang="zh-CN" altLang="en-US" sz="1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57838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8C7A3-BC80-1EAA-2915-8DD8B14A0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AutoShape 13">
            <a:extLst>
              <a:ext uri="{FF2B5EF4-FFF2-40B4-BE49-F238E27FC236}">
                <a16:creationId xmlns:a16="http://schemas.microsoft.com/office/drawing/2014/main" id="{FD18C181-1673-EB6F-179B-464F17183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107" y="1436608"/>
            <a:ext cx="3848202" cy="5022248"/>
          </a:xfrm>
          <a:prstGeom prst="roundRect">
            <a:avLst>
              <a:gd name="adj" fmla="val 6043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AutoShape 13">
            <a:extLst>
              <a:ext uri="{FF2B5EF4-FFF2-40B4-BE49-F238E27FC236}">
                <a16:creationId xmlns:a16="http://schemas.microsoft.com/office/drawing/2014/main" id="{5B38EA9F-1E27-610E-1211-5A6437AE8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158" y="1469876"/>
            <a:ext cx="4827037" cy="4988980"/>
          </a:xfrm>
          <a:prstGeom prst="roundRect">
            <a:avLst>
              <a:gd name="adj" fmla="val 6043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8CD30C3-9245-1936-829C-9C4E771DDA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383EC74-42A1-D645-5DFD-973E146F9E8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FECE4C1-063D-1B75-463A-A607353943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A77995C9-8053-D92F-707F-B8A75962564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9D2576E-8C56-1F5C-AA23-51BA08BBBF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64" name="AutoShape 46">
            <a:extLst>
              <a:ext uri="{FF2B5EF4-FFF2-40B4-BE49-F238E27FC236}">
                <a16:creationId xmlns:a16="http://schemas.microsoft.com/office/drawing/2014/main" id="{5DBE9E2D-6F14-D3E9-36CC-5816BCCABDB3}"/>
              </a:ext>
            </a:extLst>
          </p:cNvPr>
          <p:cNvSpPr>
            <a:spLocks noChangeArrowheads="1"/>
          </p:cNvSpPr>
          <p:nvPr/>
        </p:nvSpPr>
        <p:spPr bwMode="gray">
          <a:xfrm>
            <a:off x="5432124" y="6021860"/>
            <a:ext cx="3274502" cy="356714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Case2: Re-analyze (&lt;10s)</a:t>
            </a:r>
          </a:p>
        </p:txBody>
      </p:sp>
      <p:sp>
        <p:nvSpPr>
          <p:cNvPr id="88" name="文本框 29">
            <a:extLst>
              <a:ext uri="{FF2B5EF4-FFF2-40B4-BE49-F238E27FC236}">
                <a16:creationId xmlns:a16="http://schemas.microsoft.com/office/drawing/2014/main" id="{65472456-21BE-3C9F-F334-D4B9B76E6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99" y="994363"/>
            <a:ext cx="94427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Example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D96BCDC0-22AC-5EB2-8867-9DFFBAE64406}"/>
              </a:ext>
            </a:extLst>
          </p:cNvPr>
          <p:cNvGrpSpPr/>
          <p:nvPr/>
        </p:nvGrpSpPr>
        <p:grpSpPr>
          <a:xfrm>
            <a:off x="400464" y="3019880"/>
            <a:ext cx="1649385" cy="2761942"/>
            <a:chOff x="590241" y="3019880"/>
            <a:chExt cx="1649385" cy="2761942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EE4439A4-C0E9-8209-3704-1F44E469D224}"/>
                </a:ext>
              </a:extLst>
            </p:cNvPr>
            <p:cNvSpPr/>
            <p:nvPr/>
          </p:nvSpPr>
          <p:spPr>
            <a:xfrm>
              <a:off x="590241" y="3019880"/>
              <a:ext cx="1633031" cy="2753896"/>
            </a:xfrm>
            <a:prstGeom prst="roundRect">
              <a:avLst>
                <a:gd name="adj" fmla="val 554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9DA97F3-5084-E8B0-60E0-67814B5B5589}"/>
                </a:ext>
              </a:extLst>
            </p:cNvPr>
            <p:cNvSpPr txBox="1"/>
            <p:nvPr/>
          </p:nvSpPr>
          <p:spPr>
            <a:xfrm>
              <a:off x="621025" y="3088777"/>
              <a:ext cx="1618601" cy="269304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Role Norms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endPara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Thinking Standards</a:t>
              </a:r>
              <a:endParaRPr lang="en-US" altLang="zh-CN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Data acquisition and processing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Real time commentary generation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Optimization of commentary content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Additional information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Exception handling</a:t>
              </a:r>
            </a:p>
            <a:p>
              <a:pPr marL="131400" lvl="1"/>
              <a:endParaRPr lang="en-US" altLang="zh-CN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Reply Standard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Reply tone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Guide user interaction</a:t>
              </a:r>
            </a:p>
            <a:p>
              <a:pPr marL="216000" lvl="1" indent="-144000">
                <a:buFont typeface="+mj-lt"/>
                <a:buAutoNum type="arabicPeriod"/>
              </a:pPr>
              <a:r>
                <a:rPr lang="en-US" altLang="zh-CN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Conclusion design</a:t>
              </a:r>
              <a:endParaRPr lang="en-US" altLang="zh-CN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11B1CEB5-5FBB-EA58-4EBA-8FD0758F50C7}"/>
              </a:ext>
            </a:extLst>
          </p:cNvPr>
          <p:cNvSpPr>
            <a:spLocks/>
          </p:cNvSpPr>
          <p:nvPr/>
        </p:nvSpPr>
        <p:spPr>
          <a:xfrm>
            <a:off x="3043303" y="59229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871EC92-7BCF-2675-3E7B-63A1A391A889}"/>
              </a:ext>
            </a:extLst>
          </p:cNvPr>
          <p:cNvSpPr>
            <a:spLocks/>
          </p:cNvSpPr>
          <p:nvPr/>
        </p:nvSpPr>
        <p:spPr>
          <a:xfrm>
            <a:off x="3240103" y="59261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CFBD349-6388-2512-3C0B-CA47B0A52C7A}"/>
              </a:ext>
            </a:extLst>
          </p:cNvPr>
          <p:cNvSpPr>
            <a:spLocks/>
          </p:cNvSpPr>
          <p:nvPr/>
        </p:nvSpPr>
        <p:spPr>
          <a:xfrm>
            <a:off x="3431763" y="59229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AutoShape 46">
            <a:extLst>
              <a:ext uri="{FF2B5EF4-FFF2-40B4-BE49-F238E27FC236}">
                <a16:creationId xmlns:a16="http://schemas.microsoft.com/office/drawing/2014/main" id="{AFC1681D-641A-CBE7-3DB4-9B1A5F566022}"/>
              </a:ext>
            </a:extLst>
          </p:cNvPr>
          <p:cNvSpPr>
            <a:spLocks noChangeArrowheads="1"/>
          </p:cNvSpPr>
          <p:nvPr/>
        </p:nvSpPr>
        <p:spPr bwMode="gray">
          <a:xfrm>
            <a:off x="802256" y="1521860"/>
            <a:ext cx="3326435" cy="424147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Intelligent Agent Construction</a:t>
            </a:r>
            <a:endParaRPr lang="zh-CN" altLang="en-US" sz="1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对话气泡: 圆角矩形 43">
            <a:extLst>
              <a:ext uri="{FF2B5EF4-FFF2-40B4-BE49-F238E27FC236}">
                <a16:creationId xmlns:a16="http://schemas.microsoft.com/office/drawing/2014/main" id="{5033B511-E60A-2144-7E63-C137535C6261}"/>
              </a:ext>
            </a:extLst>
          </p:cNvPr>
          <p:cNvSpPr/>
          <p:nvPr/>
        </p:nvSpPr>
        <p:spPr>
          <a:xfrm rot="5400000" flipV="1">
            <a:off x="6987259" y="2161278"/>
            <a:ext cx="277000" cy="1729318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D8917A1-75CC-DEE6-BD30-2154F1EE663B}"/>
              </a:ext>
            </a:extLst>
          </p:cNvPr>
          <p:cNvSpPr txBox="1"/>
          <p:nvPr/>
        </p:nvSpPr>
        <p:spPr>
          <a:xfrm flipH="1">
            <a:off x="6281880" y="2897897"/>
            <a:ext cx="1729317" cy="230832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900" u="sng">
                <a:latin typeface="Times New Roman" panose="02020603050405020304" pitchFamily="18" charset="0"/>
                <a:cs typeface="Times New Roman" panose="02020603050405020304" pitchFamily="18" charset="0"/>
              </a:rPr>
              <a:t>Football match video address</a:t>
            </a:r>
            <a:endParaRPr lang="en-US" altLang="zh-CN" sz="9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对话气泡: 圆角矩形 59">
            <a:extLst>
              <a:ext uri="{FF2B5EF4-FFF2-40B4-BE49-F238E27FC236}">
                <a16:creationId xmlns:a16="http://schemas.microsoft.com/office/drawing/2014/main" id="{31203915-1D37-601D-E3DD-BA6631502C0D}"/>
              </a:ext>
            </a:extLst>
          </p:cNvPr>
          <p:cNvSpPr/>
          <p:nvPr/>
        </p:nvSpPr>
        <p:spPr>
          <a:xfrm rot="5400000">
            <a:off x="6038307" y="2450878"/>
            <a:ext cx="1080959" cy="2726470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751BEEC-775B-C77D-A5AA-9008D25ABC72}"/>
              </a:ext>
            </a:extLst>
          </p:cNvPr>
          <p:cNvSpPr txBox="1"/>
          <p:nvPr/>
        </p:nvSpPr>
        <p:spPr>
          <a:xfrm>
            <a:off x="5215552" y="3273632"/>
            <a:ext cx="2726471" cy="1061829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</a:rPr>
              <a:t>Hello everyone, welcome to this exciting football match commentary! </a:t>
            </a:r>
          </a:p>
          <a:p>
            <a:r>
              <a:rPr lang="zh-CN" altLang="en-US" sz="900">
                <a:latin typeface="Times New Roman" panose="02020603050405020304" pitchFamily="18" charset="0"/>
                <a:cs typeface="Times New Roman" panose="02020603050405020304" pitchFamily="18" charset="0"/>
              </a:rPr>
              <a:t>‌</a:t>
            </a:r>
            <a:r>
              <a: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</a:rPr>
              <a:t>Match situation: Both teams' players are actively fighting on the field, …</a:t>
            </a:r>
            <a:endParaRPr lang="zh-CN" altLang="en-US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</a:rPr>
              <a:t>Goal scoring moment: Oh my, What a real pity, …</a:t>
            </a:r>
            <a:endParaRPr lang="zh-CN" altLang="en-US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</a:rPr>
              <a:t>Tactical analysis: Both teams have adopted robust tactics.,…</a:t>
            </a:r>
            <a:endParaRPr lang="zh-CN" altLang="en-US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C5E7B1B6-60F6-DA20-3F5E-EB241C114999}"/>
              </a:ext>
            </a:extLst>
          </p:cNvPr>
          <p:cNvSpPr>
            <a:spLocks/>
          </p:cNvSpPr>
          <p:nvPr/>
        </p:nvSpPr>
        <p:spPr>
          <a:xfrm>
            <a:off x="6764575" y="468129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4C7CF4F4-F62E-1B03-517F-CC38B85271BB}"/>
              </a:ext>
            </a:extLst>
          </p:cNvPr>
          <p:cNvSpPr>
            <a:spLocks/>
          </p:cNvSpPr>
          <p:nvPr/>
        </p:nvSpPr>
        <p:spPr>
          <a:xfrm>
            <a:off x="6961375" y="468449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D070EFAF-4BEB-3D21-9378-BA3D2D0BE5A0}"/>
              </a:ext>
            </a:extLst>
          </p:cNvPr>
          <p:cNvSpPr>
            <a:spLocks/>
          </p:cNvSpPr>
          <p:nvPr/>
        </p:nvSpPr>
        <p:spPr>
          <a:xfrm>
            <a:off x="7153035" y="468129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十字形 73">
            <a:extLst>
              <a:ext uri="{FF2B5EF4-FFF2-40B4-BE49-F238E27FC236}">
                <a16:creationId xmlns:a16="http://schemas.microsoft.com/office/drawing/2014/main" id="{A2304BEB-3357-713F-3C22-7A6B5162FF43}"/>
              </a:ext>
            </a:extLst>
          </p:cNvPr>
          <p:cNvSpPr/>
          <p:nvPr/>
        </p:nvSpPr>
        <p:spPr>
          <a:xfrm>
            <a:off x="2214507" y="4124755"/>
            <a:ext cx="153228" cy="151169"/>
          </a:xfrm>
          <a:prstGeom prst="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BAC016EA-B8A4-4416-1011-161E810F69F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143" y="2039074"/>
            <a:ext cx="720000" cy="720000"/>
          </a:xfrm>
          <a:prstGeom prst="rect">
            <a:avLst/>
          </a:prstGeom>
        </p:spPr>
      </p:pic>
      <p:sp>
        <p:nvSpPr>
          <p:cNvPr id="43" name="对话气泡: 圆角矩形 42">
            <a:extLst>
              <a:ext uri="{FF2B5EF4-FFF2-40B4-BE49-F238E27FC236}">
                <a16:creationId xmlns:a16="http://schemas.microsoft.com/office/drawing/2014/main" id="{DC8F157D-B729-F1D9-219E-982F1190D2F2}"/>
              </a:ext>
            </a:extLst>
          </p:cNvPr>
          <p:cNvSpPr/>
          <p:nvPr/>
        </p:nvSpPr>
        <p:spPr>
          <a:xfrm rot="5400000">
            <a:off x="6255622" y="1093619"/>
            <a:ext cx="646330" cy="2726470"/>
          </a:xfrm>
          <a:prstGeom prst="wedgeRoundRectCallout">
            <a:avLst>
              <a:gd name="adj1" fmla="val -22012"/>
              <a:gd name="adj2" fmla="val 5691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72829A-E130-9C3E-17C3-3235A0CF94B2}"/>
              </a:ext>
            </a:extLst>
          </p:cNvPr>
          <p:cNvSpPr txBox="1"/>
          <p:nvPr/>
        </p:nvSpPr>
        <p:spPr>
          <a:xfrm>
            <a:off x="5215553" y="2140138"/>
            <a:ext cx="2726471" cy="64633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US" altLang="zh-CN" sz="900">
                <a:latin typeface="Times New Roman" panose="02020603050405020304" pitchFamily="18" charset="0"/>
                <a:cs typeface="Times New Roman" panose="02020603050405020304" pitchFamily="18" charset="0"/>
              </a:rPr>
              <a:t>Hello! I am a football match commentary assistant who can provide you with real-time football match commentary. May I ask if there is any competition today that you would like me to explain for you?</a:t>
            </a:r>
            <a:endParaRPr lang="en-US" altLang="zh-CN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E7A09711-8EE2-9FAE-4A5F-EB60AE68666B}"/>
              </a:ext>
            </a:extLst>
          </p:cNvPr>
          <p:cNvGrpSpPr/>
          <p:nvPr/>
        </p:nvGrpSpPr>
        <p:grpSpPr>
          <a:xfrm>
            <a:off x="2603931" y="2844745"/>
            <a:ext cx="1531046" cy="1172568"/>
            <a:chOff x="2793708" y="2844745"/>
            <a:chExt cx="1531046" cy="1172568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9DD00504-C99C-037C-F427-40B0624BB219}"/>
                </a:ext>
              </a:extLst>
            </p:cNvPr>
            <p:cNvSpPr/>
            <p:nvPr/>
          </p:nvSpPr>
          <p:spPr>
            <a:xfrm>
              <a:off x="2793708" y="2844745"/>
              <a:ext cx="1415432" cy="1172568"/>
            </a:xfrm>
            <a:prstGeom prst="roundRect">
              <a:avLst>
                <a:gd name="adj" fmla="val 5544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3BB7B84-A683-1E55-229A-468E261B8B17}"/>
                </a:ext>
              </a:extLst>
            </p:cNvPr>
            <p:cNvSpPr txBox="1"/>
            <p:nvPr/>
          </p:nvSpPr>
          <p:spPr>
            <a:xfrm>
              <a:off x="2854447" y="3019880"/>
              <a:ext cx="1470307" cy="81560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Ability</a:t>
              </a: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050">
                  <a:latin typeface="Times New Roman" panose="02020603050405020304" pitchFamily="18" charset="0"/>
                  <a:cs typeface="Times New Roman" panose="02020603050405020304" pitchFamily="18" charset="0"/>
                </a:rPr>
                <a:t>Online search</a:t>
              </a: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050">
                  <a:latin typeface="Times New Roman" panose="02020603050405020304" pitchFamily="18" charset="0"/>
                  <a:cs typeface="Times New Roman" panose="02020603050405020304" pitchFamily="18" charset="0"/>
                </a:rPr>
                <a:t>Knowledge base</a:t>
              </a: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050">
                  <a:latin typeface="Times New Roman" panose="02020603050405020304" pitchFamily="18" charset="0"/>
                  <a:cs typeface="Times New Roman" panose="02020603050405020304" pitchFamily="18" charset="0"/>
                </a:rPr>
                <a:t>Workflow</a:t>
              </a:r>
              <a:endPara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2F500E49-358F-DB48-F80F-509771F54278}"/>
              </a:ext>
            </a:extLst>
          </p:cNvPr>
          <p:cNvGrpSpPr/>
          <p:nvPr/>
        </p:nvGrpSpPr>
        <p:grpSpPr>
          <a:xfrm>
            <a:off x="2594676" y="4228272"/>
            <a:ext cx="1445525" cy="940488"/>
            <a:chOff x="2784453" y="4228272"/>
            <a:chExt cx="1445525" cy="940488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15006A9-C5E1-62F2-E0F2-909E59AC1539}"/>
                </a:ext>
              </a:extLst>
            </p:cNvPr>
            <p:cNvSpPr/>
            <p:nvPr/>
          </p:nvSpPr>
          <p:spPr>
            <a:xfrm>
              <a:off x="2793708" y="4228272"/>
              <a:ext cx="1415432" cy="940488"/>
            </a:xfrm>
            <a:prstGeom prst="roundRect">
              <a:avLst>
                <a:gd name="adj" fmla="val 10608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8994C72-FBAC-B327-5B61-C796B95EBAA3}"/>
                </a:ext>
              </a:extLst>
            </p:cNvPr>
            <p:cNvSpPr txBox="1"/>
            <p:nvPr/>
          </p:nvSpPr>
          <p:spPr>
            <a:xfrm>
              <a:off x="2784453" y="4349883"/>
              <a:ext cx="1445525" cy="65402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Memory</a:t>
              </a: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050">
                  <a:latin typeface="Times New Roman" panose="02020603050405020304" pitchFamily="18" charset="0"/>
                  <a:cs typeface="Times New Roman" panose="02020603050405020304" pitchFamily="18" charset="0"/>
                </a:rPr>
                <a:t>Database</a:t>
              </a:r>
            </a:p>
            <a:p>
              <a:pPr marL="180000" indent="-180000">
                <a:buFont typeface="Wingdings" panose="05000000000000000000" pitchFamily="2" charset="2"/>
                <a:buChar char="Ø"/>
              </a:pPr>
              <a:r>
                <a:rPr lang="en-US" altLang="zh-CN" sz="1050">
                  <a:latin typeface="Times New Roman" panose="02020603050405020304" pitchFamily="18" charset="0"/>
                  <a:cs typeface="Times New Roman" panose="02020603050405020304" pitchFamily="18" charset="0"/>
                </a:rPr>
                <a:t>Long-term memory </a:t>
              </a:r>
              <a:endPara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287871EE-AF80-B595-B860-9E92A7F25406}"/>
              </a:ext>
            </a:extLst>
          </p:cNvPr>
          <p:cNvSpPr/>
          <p:nvPr/>
        </p:nvSpPr>
        <p:spPr>
          <a:xfrm>
            <a:off x="334339" y="2039074"/>
            <a:ext cx="1770840" cy="4197824"/>
          </a:xfrm>
          <a:prstGeom prst="roundRect">
            <a:avLst>
              <a:gd name="adj" fmla="val 101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260A3499-A73F-BA6B-F860-E67864DA4717}"/>
              </a:ext>
            </a:extLst>
          </p:cNvPr>
          <p:cNvSpPr/>
          <p:nvPr/>
        </p:nvSpPr>
        <p:spPr>
          <a:xfrm>
            <a:off x="2503889" y="2039074"/>
            <a:ext cx="1570504" cy="4197824"/>
          </a:xfrm>
          <a:prstGeom prst="roundRect">
            <a:avLst>
              <a:gd name="adj" fmla="val 1016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FCFC75E5-8963-6122-0978-D1AF9B9D8066}"/>
              </a:ext>
            </a:extLst>
          </p:cNvPr>
          <p:cNvGrpSpPr/>
          <p:nvPr/>
        </p:nvGrpSpPr>
        <p:grpSpPr>
          <a:xfrm>
            <a:off x="441035" y="2140138"/>
            <a:ext cx="1538674" cy="747298"/>
            <a:chOff x="441035" y="2140138"/>
            <a:chExt cx="1538674" cy="747298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906640A2-5766-163B-6649-D0A9F7363821}"/>
                </a:ext>
              </a:extLst>
            </p:cNvPr>
            <p:cNvSpPr/>
            <p:nvPr/>
          </p:nvSpPr>
          <p:spPr>
            <a:xfrm>
              <a:off x="446315" y="2140138"/>
              <a:ext cx="1533394" cy="747298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D9AF84C9-A3BA-8D52-F145-0F1D860F73FD}"/>
                </a:ext>
              </a:extLst>
            </p:cNvPr>
            <p:cNvSpPr/>
            <p:nvPr/>
          </p:nvSpPr>
          <p:spPr>
            <a:xfrm>
              <a:off x="441035" y="2244777"/>
              <a:ext cx="1538674" cy="53524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Intelligent Definition and Response Logic</a:t>
              </a:r>
              <a:endParaRPr lang="zh-CN" altLang="en-US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470286FB-9321-DA8F-894D-693525859602}"/>
              </a:ext>
            </a:extLst>
          </p:cNvPr>
          <p:cNvGrpSpPr/>
          <p:nvPr/>
        </p:nvGrpSpPr>
        <p:grpSpPr>
          <a:xfrm>
            <a:off x="2644133" y="2241984"/>
            <a:ext cx="1313593" cy="381082"/>
            <a:chOff x="2644133" y="2241984"/>
            <a:chExt cx="1313593" cy="381082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97D0D7ED-A4F1-40AF-E27B-6089CFBE78C6}"/>
                </a:ext>
              </a:extLst>
            </p:cNvPr>
            <p:cNvSpPr/>
            <p:nvPr/>
          </p:nvSpPr>
          <p:spPr>
            <a:xfrm>
              <a:off x="2649413" y="2241984"/>
              <a:ext cx="1308313" cy="353099"/>
            </a:xfrm>
            <a:prstGeom prst="roundRect">
              <a:avLst>
                <a:gd name="adj" fmla="val 1115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9BC1B225-A8F2-5CE9-2106-B6379105E249}"/>
                </a:ext>
              </a:extLst>
            </p:cNvPr>
            <p:cNvSpPr/>
            <p:nvPr/>
          </p:nvSpPr>
          <p:spPr>
            <a:xfrm>
              <a:off x="2644133" y="2269967"/>
              <a:ext cx="1304592" cy="35309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Other settings</a:t>
              </a:r>
              <a:endParaRPr lang="zh-CN" altLang="en-US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10" name="图片 109">
            <a:extLst>
              <a:ext uri="{FF2B5EF4-FFF2-40B4-BE49-F238E27FC236}">
                <a16:creationId xmlns:a16="http://schemas.microsoft.com/office/drawing/2014/main" id="{9E59C18F-9FFD-0CA0-E20B-97E947C6B2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780" y="3339650"/>
            <a:ext cx="720000" cy="720000"/>
          </a:xfrm>
          <a:prstGeom prst="rect">
            <a:avLst/>
          </a:prstGeom>
        </p:spPr>
      </p:pic>
      <p:sp>
        <p:nvSpPr>
          <p:cNvPr id="112" name="文本框 111">
            <a:extLst>
              <a:ext uri="{FF2B5EF4-FFF2-40B4-BE49-F238E27FC236}">
                <a16:creationId xmlns:a16="http://schemas.microsoft.com/office/drawing/2014/main" id="{3BBB662C-A9E3-582D-134B-248092FEDA31}"/>
              </a:ext>
            </a:extLst>
          </p:cNvPr>
          <p:cNvSpPr txBox="1"/>
          <p:nvPr/>
        </p:nvSpPr>
        <p:spPr>
          <a:xfrm>
            <a:off x="4209617" y="2664937"/>
            <a:ext cx="78867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Agent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35A3FC2F-5E08-B450-9505-EB816523DE76}"/>
              </a:ext>
            </a:extLst>
          </p:cNvPr>
          <p:cNvSpPr txBox="1"/>
          <p:nvPr/>
        </p:nvSpPr>
        <p:spPr>
          <a:xfrm>
            <a:off x="4200532" y="3943510"/>
            <a:ext cx="788678" cy="37702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Agent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0" name="AutoShape 46">
            <a:extLst>
              <a:ext uri="{FF2B5EF4-FFF2-40B4-BE49-F238E27FC236}">
                <a16:creationId xmlns:a16="http://schemas.microsoft.com/office/drawing/2014/main" id="{2EDF5B10-3D30-F5B3-6C0B-53B70A3085F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530769" y="1523181"/>
            <a:ext cx="1103608" cy="42282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Dialogue</a:t>
            </a:r>
            <a:endParaRPr lang="zh-CN" altLang="en-US" sz="1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108D7E-1199-2675-09BC-9D28F993FCE5}"/>
              </a:ext>
            </a:extLst>
          </p:cNvPr>
          <p:cNvSpPr txBox="1"/>
          <p:nvPr/>
        </p:nvSpPr>
        <p:spPr>
          <a:xfrm>
            <a:off x="8149380" y="3262011"/>
            <a:ext cx="653258" cy="376834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User2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B9E3F78-F940-AA34-5109-44ECD4FDE48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404" y="2658944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29345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78B01DF-21A8-421D-B522-2160CFE5FB7E}"/>
              </a:ext>
            </a:extLst>
          </p:cNvPr>
          <p:cNvSpPr/>
          <p:nvPr/>
        </p:nvSpPr>
        <p:spPr>
          <a:xfrm>
            <a:off x="0" y="1567967"/>
            <a:ext cx="9144000" cy="3285064"/>
          </a:xfrm>
          <a:prstGeom prst="rect">
            <a:avLst/>
          </a:prstGeom>
          <a:solidFill>
            <a:srgbClr val="214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F4466F7-9E84-4488-9823-FC0894E47B99}"/>
              </a:ext>
            </a:extLst>
          </p:cNvPr>
          <p:cNvSpPr/>
          <p:nvPr/>
        </p:nvSpPr>
        <p:spPr>
          <a:xfrm>
            <a:off x="7114674" y="80210"/>
            <a:ext cx="1973178" cy="625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884527-CB4D-893B-63E0-742976C65FDC}"/>
              </a:ext>
            </a:extLst>
          </p:cNvPr>
          <p:cNvSpPr txBox="1"/>
          <p:nvPr/>
        </p:nvSpPr>
        <p:spPr>
          <a:xfrm>
            <a:off x="0" y="371929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Special thanks to the </a:t>
            </a:r>
            <a:r>
              <a:rPr kumimoji="1"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Paddle platform </a:t>
            </a:r>
            <a:r>
              <a:rPr kumimoji="1"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for providing learning materials</a:t>
            </a:r>
            <a:endParaRPr kumimoji="1"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6F83D2-2725-4FA5-935F-F10C6E950B5A}"/>
              </a:ext>
            </a:extLst>
          </p:cNvPr>
          <p:cNvSpPr txBox="1"/>
          <p:nvPr/>
        </p:nvSpPr>
        <p:spPr>
          <a:xfrm>
            <a:off x="0" y="2341355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i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Thanks!</a:t>
            </a:r>
            <a:endParaRPr lang="zh-CN" altLang="en-US" sz="5400" b="1" i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C412D9D-B8FE-4926-BAA5-1B9604E4BE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40EF080-8025-420C-9B58-16CE33B3E2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C0C7B26-E89F-40B8-91ED-CE0D90BE865C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21AAFC-82CB-4C0B-B94F-E404C7BC04B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83814F0-44E7-474F-8C49-6489BEF7C1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22451"/>
      </p:ext>
    </p:extLst>
  </p:cSld>
  <p:clrMapOvr>
    <a:masterClrMapping/>
  </p:clrMapOvr>
  <p:transition spd="med" advTm="2398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220E6A4-15F8-6118-D13F-7735D1697C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63E865-B624-1BE6-C10E-58B61907074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E62EECC-2783-A538-2306-130D460006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62A5FD3-19E5-D451-6A88-91F70CEAC47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83C7E2E-08B9-810A-6BED-32FEC5A485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3" name="Rectangle 57">
            <a:extLst>
              <a:ext uri="{FF2B5EF4-FFF2-40B4-BE49-F238E27FC236}">
                <a16:creationId xmlns:a16="http://schemas.microsoft.com/office/drawing/2014/main" id="{E42D9660-E6DB-A373-1C23-5638429956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3561601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FB90672C-CD5A-CFE4-302C-4996AAF1B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3561600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57">
            <a:extLst>
              <a:ext uri="{FF2B5EF4-FFF2-40B4-BE49-F238E27FC236}">
                <a16:creationId xmlns:a16="http://schemas.microsoft.com/office/drawing/2014/main" id="{5601DE6A-E389-41B0-D251-786A0813C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083" y="2740773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1">
            <a:extLst>
              <a:ext uri="{FF2B5EF4-FFF2-40B4-BE49-F238E27FC236}">
                <a16:creationId xmlns:a16="http://schemas.microsoft.com/office/drawing/2014/main" id="{8725557D-8C72-6C70-D1D9-41741FBB5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2740772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70">
            <a:extLst>
              <a:ext uri="{FF2B5EF4-FFF2-40B4-BE49-F238E27FC236}">
                <a16:creationId xmlns:a16="http://schemas.microsoft.com/office/drawing/2014/main" id="{9083AF92-0EAC-5EF5-52A0-18A12A1C6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3656856"/>
            <a:ext cx="63302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Algorithm for the preliminary Round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68">
            <a:extLst>
              <a:ext uri="{FF2B5EF4-FFF2-40B4-BE49-F238E27FC236}">
                <a16:creationId xmlns:a16="http://schemas.microsoft.com/office/drawing/2014/main" id="{9C53DB8C-EF23-FFF9-6F61-E90558E87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2843367"/>
            <a:ext cx="50072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Team Introduction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68">
            <a:extLst>
              <a:ext uri="{FF2B5EF4-FFF2-40B4-BE49-F238E27FC236}">
                <a16:creationId xmlns:a16="http://schemas.microsoft.com/office/drawing/2014/main" id="{7CD6A8CB-88CC-5B30-0E83-BC1C493EB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064" y="2842423"/>
            <a:ext cx="1054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68">
            <a:extLst>
              <a:ext uri="{FF2B5EF4-FFF2-40B4-BE49-F238E27FC236}">
                <a16:creationId xmlns:a16="http://schemas.microsoft.com/office/drawing/2014/main" id="{FDC57A1A-EE3F-1C4E-A678-D56C50675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3641124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Rectangle 57">
            <a:extLst>
              <a:ext uri="{FF2B5EF4-FFF2-40B4-BE49-F238E27FC236}">
                <a16:creationId xmlns:a16="http://schemas.microsoft.com/office/drawing/2014/main" id="{D51FC74C-0F32-B60F-617E-C7192D39A6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4329950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E4D7B13F-FDBD-9752-4F8D-3F129779A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4329949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70">
            <a:extLst>
              <a:ext uri="{FF2B5EF4-FFF2-40B4-BE49-F238E27FC236}">
                <a16:creationId xmlns:a16="http://schemas.microsoft.com/office/drawing/2014/main" id="{295673E3-C0DB-D4B4-FFA6-D3E3091D3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4441681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Algorithm for the semi-final Round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68">
            <a:extLst>
              <a:ext uri="{FF2B5EF4-FFF2-40B4-BE49-F238E27FC236}">
                <a16:creationId xmlns:a16="http://schemas.microsoft.com/office/drawing/2014/main" id="{7613581F-5F43-F7BA-A5DC-7AF55DF3F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4425949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Rectangle 57">
            <a:extLst>
              <a:ext uri="{FF2B5EF4-FFF2-40B4-BE49-F238E27FC236}">
                <a16:creationId xmlns:a16="http://schemas.microsoft.com/office/drawing/2014/main" id="{EE73D80E-112B-269C-9142-EC237B1FF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5158868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Rectangle 41">
            <a:extLst>
              <a:ext uri="{FF2B5EF4-FFF2-40B4-BE49-F238E27FC236}">
                <a16:creationId xmlns:a16="http://schemas.microsoft.com/office/drawing/2014/main" id="{EB2F33B6-73F5-4EA0-B73B-2D09A63A7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5158867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70">
            <a:extLst>
              <a:ext uri="{FF2B5EF4-FFF2-40B4-BE49-F238E27FC236}">
                <a16:creationId xmlns:a16="http://schemas.microsoft.com/office/drawing/2014/main" id="{399B93B2-A141-09B2-00C1-6C159C882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5270599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 Intelligent agent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68">
            <a:extLst>
              <a:ext uri="{FF2B5EF4-FFF2-40B4-BE49-F238E27FC236}">
                <a16:creationId xmlns:a16="http://schemas.microsoft.com/office/drawing/2014/main" id="{E2EDA1A2-1AD5-EC14-93A6-7B7A5ABC9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5254867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1">
            <a:extLst>
              <a:ext uri="{FF2B5EF4-FFF2-40B4-BE49-F238E27FC236}">
                <a16:creationId xmlns:a16="http://schemas.microsoft.com/office/drawing/2014/main" id="{395C5E80-AB97-7223-93C9-5F8B83DD2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1612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Report outline</a:t>
            </a:r>
            <a:endParaRPr lang="zh-CN" altLang="en-US" sz="4000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79290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utoShape 13">
            <a:extLst>
              <a:ext uri="{FF2B5EF4-FFF2-40B4-BE49-F238E27FC236}">
                <a16:creationId xmlns:a16="http://schemas.microsoft.com/office/drawing/2014/main" id="{097FF1BE-9EB1-44A2-9E1A-28A5E73B1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57" y="4466819"/>
            <a:ext cx="1682417" cy="2283676"/>
          </a:xfrm>
          <a:prstGeom prst="roundRect">
            <a:avLst>
              <a:gd name="adj" fmla="val 5258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AutoShape 13">
            <a:extLst>
              <a:ext uri="{FF2B5EF4-FFF2-40B4-BE49-F238E27FC236}">
                <a16:creationId xmlns:a16="http://schemas.microsoft.com/office/drawing/2014/main" id="{008F25CE-991F-4E02-BBBC-895A0E603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1678" y="4466819"/>
            <a:ext cx="4145997" cy="2283676"/>
          </a:xfrm>
          <a:prstGeom prst="roundRect">
            <a:avLst>
              <a:gd name="adj" fmla="val 5258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13">
            <a:extLst>
              <a:ext uri="{FF2B5EF4-FFF2-40B4-BE49-F238E27FC236}">
                <a16:creationId xmlns:a16="http://schemas.microsoft.com/office/drawing/2014/main" id="{76B355E3-D440-AEC5-7131-E2877F1F2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58" y="1044772"/>
            <a:ext cx="8905286" cy="3283669"/>
          </a:xfrm>
          <a:prstGeom prst="roundRect">
            <a:avLst>
              <a:gd name="adj" fmla="val 5258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FA5E906-BEF6-4C1C-B3AD-AF9FC0FAEBA2}"/>
              </a:ext>
            </a:extLst>
          </p:cNvPr>
          <p:cNvGrpSpPr>
            <a:grpSpLocks noChangeAspect="1"/>
          </p:cNvGrpSpPr>
          <p:nvPr/>
        </p:nvGrpSpPr>
        <p:grpSpPr>
          <a:xfrm>
            <a:off x="7371351" y="2308708"/>
            <a:ext cx="1252320" cy="1260000"/>
            <a:chOff x="8626279" y="1016288"/>
            <a:chExt cx="1368000" cy="1376389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09179EE-1F38-4D86-885B-ACB717CC6893}"/>
                </a:ext>
              </a:extLst>
            </p:cNvPr>
            <p:cNvSpPr/>
            <p:nvPr/>
          </p:nvSpPr>
          <p:spPr>
            <a:xfrm>
              <a:off x="8626279" y="1016288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A8AB5D64-09AF-48F8-BDFC-7E4AB815AD4F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2" b="98847" l="3077" r="98462">
                          <a14:foregroundMark x1="6154" y1="74640" x2="20000" y2="89337"/>
                          <a14:foregroundMark x1="20000" y1="72911" x2="30769" y2="91354"/>
                          <a14:foregroundMark x1="30769" y1="69164" x2="23077" y2="98847"/>
                          <a14:foregroundMark x1="20769" y1="68300" x2="6538" y2="79827"/>
                          <a14:foregroundMark x1="32692" y1="65418" x2="3077" y2="97983"/>
                          <a14:foregroundMark x1="3077" y1="97983" x2="3077" y2="98847"/>
                          <a14:foregroundMark x1="67308" y1="72334" x2="70769" y2="91931"/>
                          <a14:foregroundMark x1="70769" y1="58213" x2="85769" y2="82421"/>
                          <a14:foregroundMark x1="95769" y1="74063" x2="98462" y2="98847"/>
                          <a14:foregroundMark x1="37692" y1="13545" x2="32692" y2="170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628"/>
            <a:stretch>
              <a:fillRect/>
            </a:stretch>
          </p:blipFill>
          <p:spPr>
            <a:xfrm>
              <a:off x="8756281" y="1087133"/>
              <a:ext cx="1107996" cy="1305544"/>
            </a:xfrm>
            <a:custGeom>
              <a:avLst/>
              <a:gdLst>
                <a:gd name="connsiteX0" fmla="*/ 281159 w 1107996"/>
                <a:gd name="connsiteY0" fmla="*/ 0 h 1305544"/>
                <a:gd name="connsiteX1" fmla="*/ 845719 w 1107996"/>
                <a:gd name="connsiteY1" fmla="*/ 0 h 1305544"/>
                <a:gd name="connsiteX2" fmla="*/ 945870 w 1107996"/>
                <a:gd name="connsiteY2" fmla="*/ 54360 h 1305544"/>
                <a:gd name="connsiteX3" fmla="*/ 1047100 w 1107996"/>
                <a:gd name="connsiteY3" fmla="*/ 137883 h 1305544"/>
                <a:gd name="connsiteX4" fmla="*/ 1107996 w 1107996"/>
                <a:gd name="connsiteY4" fmla="*/ 211689 h 1305544"/>
                <a:gd name="connsiteX5" fmla="*/ 1107996 w 1107996"/>
                <a:gd name="connsiteY5" fmla="*/ 1031399 h 1305544"/>
                <a:gd name="connsiteX6" fmla="*/ 1047100 w 1107996"/>
                <a:gd name="connsiteY6" fmla="*/ 1105205 h 1305544"/>
                <a:gd name="connsiteX7" fmla="*/ 563439 w 1107996"/>
                <a:gd name="connsiteY7" fmla="*/ 1305544 h 1305544"/>
                <a:gd name="connsiteX8" fmla="*/ 79778 w 1107996"/>
                <a:gd name="connsiteY8" fmla="*/ 1105205 h 1305544"/>
                <a:gd name="connsiteX9" fmla="*/ 0 w 1107996"/>
                <a:gd name="connsiteY9" fmla="*/ 1008514 h 1305544"/>
                <a:gd name="connsiteX10" fmla="*/ 0 w 1107996"/>
                <a:gd name="connsiteY10" fmla="*/ 234575 h 1305544"/>
                <a:gd name="connsiteX11" fmla="*/ 79778 w 1107996"/>
                <a:gd name="connsiteY11" fmla="*/ 137883 h 1305544"/>
                <a:gd name="connsiteX12" fmla="*/ 181008 w 1107996"/>
                <a:gd name="connsiteY12" fmla="*/ 54360 h 130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7996" h="1305544">
                  <a:moveTo>
                    <a:pt x="281159" y="0"/>
                  </a:moveTo>
                  <a:lnTo>
                    <a:pt x="845719" y="0"/>
                  </a:lnTo>
                  <a:lnTo>
                    <a:pt x="945870" y="54360"/>
                  </a:lnTo>
                  <a:cubicBezTo>
                    <a:pt x="982259" y="78944"/>
                    <a:pt x="1016155" y="106938"/>
                    <a:pt x="1047100" y="137883"/>
                  </a:cubicBezTo>
                  <a:lnTo>
                    <a:pt x="1107996" y="211689"/>
                  </a:lnTo>
                  <a:lnTo>
                    <a:pt x="1107996" y="1031399"/>
                  </a:lnTo>
                  <a:lnTo>
                    <a:pt x="1047100" y="1105205"/>
                  </a:lnTo>
                  <a:cubicBezTo>
                    <a:pt x="923320" y="1228985"/>
                    <a:pt x="752320" y="1305544"/>
                    <a:pt x="563439" y="1305544"/>
                  </a:cubicBezTo>
                  <a:cubicBezTo>
                    <a:pt x="374558" y="1305544"/>
                    <a:pt x="203558" y="1228985"/>
                    <a:pt x="79778" y="1105205"/>
                  </a:cubicBezTo>
                  <a:lnTo>
                    <a:pt x="0" y="1008514"/>
                  </a:lnTo>
                  <a:lnTo>
                    <a:pt x="0" y="234575"/>
                  </a:lnTo>
                  <a:lnTo>
                    <a:pt x="79778" y="137883"/>
                  </a:lnTo>
                  <a:cubicBezTo>
                    <a:pt x="110723" y="106938"/>
                    <a:pt x="144619" y="78944"/>
                    <a:pt x="181008" y="54360"/>
                  </a:cubicBezTo>
                  <a:close/>
                </a:path>
              </a:pathLst>
            </a:custGeom>
          </p:spPr>
        </p:pic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81486098-4CCA-229F-54D4-D7B4FA08603F}"/>
              </a:ext>
            </a:extLst>
          </p:cNvPr>
          <p:cNvSpPr/>
          <p:nvPr/>
        </p:nvSpPr>
        <p:spPr>
          <a:xfrm>
            <a:off x="241425" y="4544018"/>
            <a:ext cx="1296000" cy="1296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Numerical</a:t>
            </a:r>
            <a:r>
              <a:rPr kumimoji="1" lang="en-US" altLang="zh-CN" sz="1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simulation</a:t>
            </a:r>
            <a:endParaRPr kumimoji="1"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EC5731A-C70A-6918-2707-B4FDE0D40A95}"/>
              </a:ext>
            </a:extLst>
          </p:cNvPr>
          <p:cNvSpPr/>
          <p:nvPr/>
        </p:nvSpPr>
        <p:spPr>
          <a:xfrm>
            <a:off x="418475" y="5410977"/>
            <a:ext cx="1296000" cy="1296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Machine </a:t>
            </a:r>
          </a:p>
          <a:p>
            <a:pPr algn="ctr"/>
            <a:r>
              <a:rPr kumimoji="1" lang="en-US" altLang="zh-CN" sz="1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Learning</a:t>
            </a:r>
            <a:endParaRPr kumimoji="1" lang="zh-CN" altLang="en-US"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EDB895A-3A5D-6C54-8344-5B56E2AA4932}"/>
              </a:ext>
            </a:extLst>
          </p:cNvPr>
          <p:cNvSpPr>
            <a:spLocks noChangeAspect="1"/>
          </p:cNvSpPr>
          <p:nvPr/>
        </p:nvSpPr>
        <p:spPr>
          <a:xfrm>
            <a:off x="4122190" y="4544018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26662A5-BF3C-5A2C-2AF8-3CB9F72674CB}"/>
              </a:ext>
            </a:extLst>
          </p:cNvPr>
          <p:cNvSpPr>
            <a:spLocks noChangeAspect="1"/>
          </p:cNvSpPr>
          <p:nvPr/>
        </p:nvSpPr>
        <p:spPr>
          <a:xfrm>
            <a:off x="4185061" y="5521164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02A6017-220B-A7A1-E123-084F6C543474}"/>
              </a:ext>
            </a:extLst>
          </p:cNvPr>
          <p:cNvSpPr>
            <a:spLocks noChangeAspect="1"/>
          </p:cNvSpPr>
          <p:nvPr/>
        </p:nvSpPr>
        <p:spPr>
          <a:xfrm>
            <a:off x="6620029" y="4544018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B81204A-E514-4DC3-27DB-9A9467420967}"/>
              </a:ext>
            </a:extLst>
          </p:cNvPr>
          <p:cNvSpPr>
            <a:spLocks noChangeAspect="1"/>
          </p:cNvSpPr>
          <p:nvPr/>
        </p:nvSpPr>
        <p:spPr>
          <a:xfrm>
            <a:off x="5388637" y="4544018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064F103-8285-1C28-8E6B-3F4C18441DDC}"/>
              </a:ext>
            </a:extLst>
          </p:cNvPr>
          <p:cNvSpPr txBox="1"/>
          <p:nvPr/>
        </p:nvSpPr>
        <p:spPr>
          <a:xfrm>
            <a:off x="1868618" y="4913689"/>
            <a:ext cx="2023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kumimoji="1" lang="en-US" altLang="zh-CN" sz="1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Efficient simulation model proxy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kumimoji="1" lang="en-US" altLang="zh-CN" sz="1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High precision simulation correction</a:t>
            </a:r>
            <a:endParaRPr kumimoji="1" lang="zh-CN" altLang="en-US" sz="1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A72815D-3DBE-BF36-FEC8-46431509229D}"/>
              </a:ext>
            </a:extLst>
          </p:cNvPr>
          <p:cNvSpPr txBox="1"/>
          <p:nvPr/>
        </p:nvSpPr>
        <p:spPr>
          <a:xfrm>
            <a:off x="8049010" y="5438488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Energy field</a:t>
            </a:r>
            <a:endParaRPr kumimoji="1" lang="zh-CN" altLang="en-US" sz="1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64B3FC1-9137-FE16-71CB-C645F844C0E6}"/>
              </a:ext>
            </a:extLst>
          </p:cNvPr>
          <p:cNvSpPr txBox="1"/>
          <p:nvPr/>
        </p:nvSpPr>
        <p:spPr>
          <a:xfrm>
            <a:off x="93708" y="3594746"/>
            <a:ext cx="180369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Weixin Jiang</a:t>
            </a:r>
            <a:endParaRPr kumimoji="1" lang="en-US" altLang="zh-CN" sz="1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en-US" altLang="zh-CN" sz="9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Beijing University of Technology</a:t>
            </a:r>
          </a:p>
          <a:p>
            <a:pPr algn="ctr"/>
            <a:r>
              <a:rPr kumimoji="1" lang="en-US" altLang="zh-CN" sz="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Machine Learning &amp;</a:t>
            </a:r>
          </a:p>
          <a:p>
            <a:pPr algn="ctr"/>
            <a:r>
              <a:rPr kumimoji="1" lang="en-US" altLang="zh-CN" sz="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Numerical Simulation</a:t>
            </a:r>
            <a:endParaRPr kumimoji="1" lang="zh-CN" altLang="en-US" sz="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2DD3A9E-844F-1C9F-C3DB-201329512541}"/>
              </a:ext>
            </a:extLst>
          </p:cNvPr>
          <p:cNvSpPr txBox="1"/>
          <p:nvPr/>
        </p:nvSpPr>
        <p:spPr>
          <a:xfrm>
            <a:off x="3596903" y="3594746"/>
            <a:ext cx="14798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Junhua Gong</a:t>
            </a:r>
          </a:p>
          <a:p>
            <a:pPr algn="ctr"/>
            <a:r>
              <a:rPr kumimoji="1" lang="en-US" altLang="zh-CN" sz="9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Xi'an Jiaotong University</a:t>
            </a:r>
          </a:p>
          <a:p>
            <a:pPr algn="ctr"/>
            <a:r>
              <a:rPr kumimoji="1" lang="en-US" altLang="zh-CN" sz="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Machine Learning &amp; Multiphase Flow</a:t>
            </a:r>
            <a:endParaRPr kumimoji="1" lang="zh-CN" altLang="en-US" sz="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18DC364-5B72-D231-455E-69E1E26AF9E5}"/>
              </a:ext>
            </a:extLst>
          </p:cNvPr>
          <p:cNvSpPr txBox="1"/>
          <p:nvPr/>
        </p:nvSpPr>
        <p:spPr>
          <a:xfrm>
            <a:off x="4931009" y="3597715"/>
            <a:ext cx="2159566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Zijun Que</a:t>
            </a:r>
          </a:p>
          <a:p>
            <a:pPr algn="ctr"/>
            <a:r>
              <a:rPr kumimoji="1" lang="en-US" altLang="zh-CN" sz="9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Huzhou Institute of Zhejiang University</a:t>
            </a:r>
          </a:p>
          <a:p>
            <a:pPr algn="ctr"/>
            <a:r>
              <a:rPr kumimoji="1" lang="en-US" altLang="zh-CN" sz="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Fault Diagnosis &amp;</a:t>
            </a:r>
          </a:p>
          <a:p>
            <a:pPr algn="ctr"/>
            <a:r>
              <a:rPr kumimoji="1" lang="en-US" altLang="zh-CN" sz="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Anomaly Detection</a:t>
            </a:r>
            <a:endParaRPr kumimoji="1" lang="zh-CN" altLang="en-US" sz="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4357607-6B89-1076-27B7-D0680EBB9538}"/>
              </a:ext>
            </a:extLst>
          </p:cNvPr>
          <p:cNvSpPr txBox="1"/>
          <p:nvPr/>
        </p:nvSpPr>
        <p:spPr>
          <a:xfrm>
            <a:off x="6943716" y="3607738"/>
            <a:ext cx="215956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Jingfei Xue</a:t>
            </a:r>
          </a:p>
          <a:p>
            <a:pPr algn="ctr"/>
            <a:r>
              <a:rPr kumimoji="1" lang="en-US" altLang="zh-CN" sz="9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Huzhou Institute of Zhejiang University</a:t>
            </a:r>
          </a:p>
          <a:p>
            <a:pPr algn="ctr"/>
            <a:r>
              <a:rPr kumimoji="1" lang="en-US" altLang="zh-CN" sz="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NPL &amp;</a:t>
            </a:r>
          </a:p>
          <a:p>
            <a:pPr algn="ctr"/>
            <a:r>
              <a:rPr kumimoji="1" lang="en-US" altLang="zh-CN" sz="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Knowledge Representation Reasoning</a:t>
            </a:r>
            <a:endParaRPr kumimoji="1" lang="zh-CN" altLang="en-US" sz="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3315ECE-D39B-A4D8-A62E-A3D3DBF34045}"/>
              </a:ext>
            </a:extLst>
          </p:cNvPr>
          <p:cNvSpPr txBox="1"/>
          <p:nvPr/>
        </p:nvSpPr>
        <p:spPr>
          <a:xfrm>
            <a:off x="1960224" y="3596712"/>
            <a:ext cx="144783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Zongze Li</a:t>
            </a:r>
            <a:endParaRPr kumimoji="1" lang="en-US" altLang="zh-CN" sz="1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kumimoji="1" lang="en-US" altLang="zh-CN" sz="9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Xi'an Jiaotong University</a:t>
            </a:r>
          </a:p>
          <a:p>
            <a:pPr algn="ctr"/>
            <a:r>
              <a:rPr kumimoji="1" lang="en-US" altLang="zh-CN" sz="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Machine Learning &amp;</a:t>
            </a:r>
          </a:p>
          <a:p>
            <a:pPr algn="ctr"/>
            <a:r>
              <a:rPr kumimoji="1" lang="en-US" altLang="zh-CN" sz="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Geothermal Energy</a:t>
            </a:r>
            <a:endParaRPr kumimoji="1" lang="zh-CN" altLang="en-US" sz="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DD2FC1C-A75A-4A31-B8BC-F84A259053C1}"/>
              </a:ext>
            </a:extLst>
          </p:cNvPr>
          <p:cNvGrpSpPr/>
          <p:nvPr/>
        </p:nvGrpSpPr>
        <p:grpSpPr>
          <a:xfrm>
            <a:off x="894440" y="1331256"/>
            <a:ext cx="2032929" cy="756668"/>
            <a:chOff x="336355" y="2482618"/>
            <a:chExt cx="2032929" cy="75666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D770965-E07F-A029-0D35-A9C2EAD82751}"/>
                </a:ext>
              </a:extLst>
            </p:cNvPr>
            <p:cNvSpPr txBox="1"/>
            <p:nvPr/>
          </p:nvSpPr>
          <p:spPr>
            <a:xfrm>
              <a:off x="336355" y="2482618"/>
              <a:ext cx="2032929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Qing Yuan</a:t>
              </a:r>
              <a:endParaRPr kumimoji="1" lang="en-US" altLang="zh-CN" sz="1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kumimoji="1" lang="en-US" altLang="zh-CN" sz="9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Yangtze  University</a:t>
              </a:r>
            </a:p>
            <a:p>
              <a:pPr algn="ctr"/>
              <a:r>
                <a:rPr kumimoji="1" lang="en-US" altLang="zh-CN" sz="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Simulation of Oil &amp; Gas Pipeline Network</a:t>
              </a:r>
              <a:endParaRPr kumimoji="1" lang="zh-CN" altLang="en-US" sz="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线连接符 31">
              <a:extLst>
                <a:ext uri="{FF2B5EF4-FFF2-40B4-BE49-F238E27FC236}">
                  <a16:creationId xmlns:a16="http://schemas.microsoft.com/office/drawing/2014/main" id="{30524544-0560-E260-1F97-22F86ACCA49F}"/>
                </a:ext>
              </a:extLst>
            </p:cNvPr>
            <p:cNvCxnSpPr>
              <a:cxnSpLocks/>
            </p:cNvCxnSpPr>
            <p:nvPr/>
          </p:nvCxnSpPr>
          <p:spPr>
            <a:xfrm>
              <a:off x="474160" y="2990449"/>
              <a:ext cx="1771650" cy="0"/>
            </a:xfrm>
            <a:prstGeom prst="line">
              <a:avLst/>
            </a:prstGeom>
            <a:ln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21391FE-4257-D2D5-0D68-E88FBD678498}"/>
                </a:ext>
              </a:extLst>
            </p:cNvPr>
            <p:cNvSpPr txBox="1"/>
            <p:nvPr/>
          </p:nvSpPr>
          <p:spPr>
            <a:xfrm>
              <a:off x="652471" y="2985370"/>
              <a:ext cx="139974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050" b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Instructing Teacher </a:t>
              </a:r>
              <a:endParaRPr kumimoji="1" lang="zh-CN" altLang="en-US" sz="105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12EDA01-40ED-47F4-B601-3256167A6E5F}"/>
              </a:ext>
            </a:extLst>
          </p:cNvPr>
          <p:cNvGrpSpPr/>
          <p:nvPr/>
        </p:nvGrpSpPr>
        <p:grpSpPr>
          <a:xfrm>
            <a:off x="6011420" y="1321899"/>
            <a:ext cx="2159566" cy="742414"/>
            <a:chOff x="5281842" y="2439582"/>
            <a:chExt cx="2159566" cy="74241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CBA3C9E-56B4-9704-5875-C1E50EEA9504}"/>
                </a:ext>
              </a:extLst>
            </p:cNvPr>
            <p:cNvSpPr txBox="1"/>
            <p:nvPr/>
          </p:nvSpPr>
          <p:spPr>
            <a:xfrm>
              <a:off x="5281842" y="2439582"/>
              <a:ext cx="21595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Hengtuo Pan</a:t>
              </a:r>
            </a:p>
            <a:p>
              <a:pPr algn="ctr"/>
              <a:r>
                <a:rPr kumimoji="1" lang="en-US" altLang="zh-CN" sz="9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Huzhou Institute of Zhejiang University</a:t>
              </a:r>
              <a:endParaRPr kumimoji="1" lang="en-US" altLang="zh-CN" sz="9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kumimoji="1" lang="en-US" altLang="zh-CN" sz="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Fault Diagnosis &amp; Anomaly Detection</a:t>
              </a:r>
              <a:endParaRPr kumimoji="1" lang="zh-CN" altLang="en-US" sz="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3" name="直线连接符 32">
              <a:extLst>
                <a:ext uri="{FF2B5EF4-FFF2-40B4-BE49-F238E27FC236}">
                  <a16:creationId xmlns:a16="http://schemas.microsoft.com/office/drawing/2014/main" id="{DC53588B-CC3F-3E0E-F963-4D584AEE03E0}"/>
                </a:ext>
              </a:extLst>
            </p:cNvPr>
            <p:cNvCxnSpPr>
              <a:cxnSpLocks/>
            </p:cNvCxnSpPr>
            <p:nvPr/>
          </p:nvCxnSpPr>
          <p:spPr>
            <a:xfrm>
              <a:off x="5388327" y="2938237"/>
              <a:ext cx="1976438" cy="0"/>
            </a:xfrm>
            <a:prstGeom prst="line">
              <a:avLst/>
            </a:prstGeom>
            <a:ln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BD3F875-6E55-D96C-0D95-07946FDBF454}"/>
                </a:ext>
              </a:extLst>
            </p:cNvPr>
            <p:cNvSpPr txBox="1"/>
            <p:nvPr/>
          </p:nvSpPr>
          <p:spPr>
            <a:xfrm>
              <a:off x="5720758" y="2935775"/>
              <a:ext cx="131157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000" b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Instructing Teacher </a:t>
              </a:r>
              <a:endParaRPr kumimoji="1" lang="zh-CN" altLang="en-US" sz="1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A9AA1762-EE79-DFAE-CE02-8F0958CB90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4729ED29-712F-0973-6BF9-85786AF4026C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24F36D54-AEC2-18F5-D440-F8FDF9C3EA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F755F7CC-89A5-BADA-052C-5463A1F14047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69E3AE13-37D8-AE52-B2FD-4169EB3EB4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2C0BBCAE-EC2E-1727-F6BA-18CD40B56E0D}"/>
              </a:ext>
            </a:extLst>
          </p:cNvPr>
          <p:cNvSpPr>
            <a:spLocks noChangeAspect="1"/>
          </p:cNvSpPr>
          <p:nvPr/>
        </p:nvSpPr>
        <p:spPr>
          <a:xfrm>
            <a:off x="6759817" y="5521164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箭头: 右 29">
            <a:extLst>
              <a:ext uri="{FF2B5EF4-FFF2-40B4-BE49-F238E27FC236}">
                <a16:creationId xmlns:a16="http://schemas.microsoft.com/office/drawing/2014/main" id="{AA132472-612E-92A2-D19A-451989FE2DE0}"/>
              </a:ext>
            </a:extLst>
          </p:cNvPr>
          <p:cNvSpPr/>
          <p:nvPr/>
        </p:nvSpPr>
        <p:spPr>
          <a:xfrm>
            <a:off x="1987573" y="5697538"/>
            <a:ext cx="1864301" cy="227348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72997C4-3C54-4C03-BB5B-7CC849BFFD2D}"/>
              </a:ext>
            </a:extLst>
          </p:cNvPr>
          <p:cNvGrpSpPr>
            <a:grpSpLocks noChangeAspect="1"/>
          </p:cNvGrpSpPr>
          <p:nvPr/>
        </p:nvGrpSpPr>
        <p:grpSpPr>
          <a:xfrm>
            <a:off x="5374045" y="2320138"/>
            <a:ext cx="1260000" cy="1260000"/>
            <a:chOff x="6389870" y="1024677"/>
            <a:chExt cx="1368000" cy="1368000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4EC2B1F4-D689-42A9-B191-E63C3CDF8A02}"/>
                </a:ext>
              </a:extLst>
            </p:cNvPr>
            <p:cNvSpPr/>
            <p:nvPr/>
          </p:nvSpPr>
          <p:spPr>
            <a:xfrm>
              <a:off x="6389870" y="1024677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D3A6D669-0761-427D-8E30-70C903A22371}"/>
                </a:ext>
              </a:extLst>
            </p:cNvPr>
            <p:cNvPicPr>
              <a:picLocks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7500" b="97917" l="0" r="98256">
                          <a14:foregroundMark x1="21512" y1="88750" x2="29651" y2="98333"/>
                          <a14:foregroundMark x1="65698" y1="92917" x2="75000" y2="94583"/>
                          <a14:foregroundMark x1="47674" y1="92083" x2="93605" y2="95000"/>
                          <a14:foregroundMark x1="17442" y1="90000" x2="6395" y2="93333"/>
                          <a14:foregroundMark x1="4070" y1="84583" x2="5814" y2="98333"/>
                          <a14:foregroundMark x1="39535" y1="10000" x2="63953" y2="10000"/>
                          <a14:foregroundMark x1="54070" y1="7500" x2="67442" y2="13750"/>
                          <a14:foregroundMark x1="10465" y1="79583" x2="1163" y2="83333"/>
                          <a14:foregroundMark x1="79651" y1="75000" x2="94186" y2="81250"/>
                          <a14:foregroundMark x1="82558" y1="87500" x2="98837" y2="92500"/>
                          <a14:foregroundMark x1="19567" y1="78343" x2="0" y2="82083"/>
                          <a14:foregroundMark x1="26163" y1="77083" x2="22053" y2="77869"/>
                          <a14:foregroundMark x1="17744" y1="76291" x2="2326" y2="81667"/>
                          <a14:foregroundMark x1="23837" y1="74167" x2="19964" y2="75517"/>
                          <a14:foregroundMark x1="17848" y1="76408" x2="2907" y2="83750"/>
                          <a14:foregroundMark x1="23256" y1="73750" x2="19871" y2="75413"/>
                          <a14:foregroundMark x1="75000" y1="73750" x2="72674" y2="83333"/>
                          <a14:backgroundMark x1="18023" y1="73333" x2="15116" y2="73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43"/>
            <a:stretch>
              <a:fillRect/>
            </a:stretch>
          </p:blipFill>
          <p:spPr>
            <a:xfrm>
              <a:off x="6572736" y="1108812"/>
              <a:ext cx="972962" cy="1273378"/>
            </a:xfrm>
            <a:custGeom>
              <a:avLst/>
              <a:gdLst>
                <a:gd name="connsiteX0" fmla="*/ 153536 w 972962"/>
                <a:gd name="connsiteY0" fmla="*/ 0 h 1273378"/>
                <a:gd name="connsiteX1" fmla="*/ 836618 w 972962"/>
                <a:gd name="connsiteY1" fmla="*/ 0 h 1273378"/>
                <a:gd name="connsiteX2" fmla="*/ 877508 w 972962"/>
                <a:gd name="connsiteY2" fmla="*/ 22195 h 1273378"/>
                <a:gd name="connsiteX3" fmla="*/ 972962 w 972962"/>
                <a:gd name="connsiteY3" fmla="*/ 100951 h 1273378"/>
                <a:gd name="connsiteX4" fmla="*/ 972962 w 972962"/>
                <a:gd name="connsiteY4" fmla="*/ 1077805 h 1273378"/>
                <a:gd name="connsiteX5" fmla="*/ 877508 w 972962"/>
                <a:gd name="connsiteY5" fmla="*/ 1156562 h 1273378"/>
                <a:gd name="connsiteX6" fmla="*/ 495077 w 972962"/>
                <a:gd name="connsiteY6" fmla="*/ 1273378 h 1273378"/>
                <a:gd name="connsiteX7" fmla="*/ 11416 w 972962"/>
                <a:gd name="connsiteY7" fmla="*/ 1073039 h 1273378"/>
                <a:gd name="connsiteX8" fmla="*/ 0 w 972962"/>
                <a:gd name="connsiteY8" fmla="*/ 1059203 h 1273378"/>
                <a:gd name="connsiteX9" fmla="*/ 0 w 972962"/>
                <a:gd name="connsiteY9" fmla="*/ 119553 h 1273378"/>
                <a:gd name="connsiteX10" fmla="*/ 11416 w 972962"/>
                <a:gd name="connsiteY10" fmla="*/ 105717 h 1273378"/>
                <a:gd name="connsiteX11" fmla="*/ 112646 w 972962"/>
                <a:gd name="connsiteY11" fmla="*/ 22195 h 127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2962" h="1273378">
                  <a:moveTo>
                    <a:pt x="153536" y="0"/>
                  </a:moveTo>
                  <a:lnTo>
                    <a:pt x="836618" y="0"/>
                  </a:lnTo>
                  <a:lnTo>
                    <a:pt x="877508" y="22195"/>
                  </a:lnTo>
                  <a:lnTo>
                    <a:pt x="972962" y="100951"/>
                  </a:lnTo>
                  <a:lnTo>
                    <a:pt x="972962" y="1077805"/>
                  </a:lnTo>
                  <a:lnTo>
                    <a:pt x="877508" y="1156562"/>
                  </a:lnTo>
                  <a:cubicBezTo>
                    <a:pt x="768341" y="1230314"/>
                    <a:pt x="636738" y="1273378"/>
                    <a:pt x="495077" y="1273378"/>
                  </a:cubicBezTo>
                  <a:cubicBezTo>
                    <a:pt x="306196" y="1273378"/>
                    <a:pt x="135196" y="1196819"/>
                    <a:pt x="11416" y="1073039"/>
                  </a:cubicBezTo>
                  <a:lnTo>
                    <a:pt x="0" y="1059203"/>
                  </a:lnTo>
                  <a:lnTo>
                    <a:pt x="0" y="119553"/>
                  </a:lnTo>
                  <a:lnTo>
                    <a:pt x="11416" y="105717"/>
                  </a:lnTo>
                  <a:cubicBezTo>
                    <a:pt x="42361" y="74772"/>
                    <a:pt x="76257" y="46778"/>
                    <a:pt x="112646" y="22195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BC731F9-150F-4D26-953E-B2AAB5469D76}"/>
              </a:ext>
            </a:extLst>
          </p:cNvPr>
          <p:cNvGrpSpPr>
            <a:grpSpLocks noChangeAspect="1"/>
          </p:cNvGrpSpPr>
          <p:nvPr/>
        </p:nvGrpSpPr>
        <p:grpSpPr>
          <a:xfrm>
            <a:off x="336432" y="2301088"/>
            <a:ext cx="1260000" cy="1260000"/>
            <a:chOff x="-891617" y="608446"/>
            <a:chExt cx="1368000" cy="1368000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C074198-EFFD-4EDB-8243-378D45D9220F}"/>
                </a:ext>
              </a:extLst>
            </p:cNvPr>
            <p:cNvSpPr/>
            <p:nvPr/>
          </p:nvSpPr>
          <p:spPr>
            <a:xfrm>
              <a:off x="-891617" y="608446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3F84FDAB-64DE-40B3-81B3-CFFBFA20191C}"/>
                </a:ext>
              </a:extLst>
            </p:cNvPr>
            <p:cNvPicPr>
              <a:picLocks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7803" b="98555" l="1154" r="96538">
                          <a14:foregroundMark x1="45769" y1="98555" x2="45769" y2="98555"/>
                          <a14:foregroundMark x1="21538" y1="87572" x2="21538" y2="87572"/>
                          <a14:foregroundMark x1="18462" y1="74277" x2="18462" y2="74277"/>
                          <a14:foregroundMark x1="20000" y1="72543" x2="20000" y2="72543"/>
                          <a14:foregroundMark x1="19231" y1="65318" x2="20000" y2="71387"/>
                          <a14:foregroundMark x1="10000" y1="68497" x2="23077" y2="80058"/>
                          <a14:foregroundMark x1="22308" y1="76012" x2="86538" y2="96821"/>
                          <a14:foregroundMark x1="86538" y1="96821" x2="28077" y2="80058"/>
                          <a14:foregroundMark x1="28077" y1="80058" x2="27692" y2="80636"/>
                          <a14:foregroundMark x1="13077" y1="80058" x2="16154" y2="81792"/>
                          <a14:foregroundMark x1="9231" y1="74855" x2="23077" y2="81792"/>
                          <a14:foregroundMark x1="13846" y1="88150" x2="14615" y2="85838"/>
                          <a14:foregroundMark x1="19231" y1="86416" x2="33846" y2="93353"/>
                          <a14:foregroundMark x1="6154" y1="89306" x2="18462" y2="96243"/>
                          <a14:foregroundMark x1="2308" y1="71387" x2="1538" y2="96243"/>
                          <a14:foregroundMark x1="70385" y1="64740" x2="81538" y2="90462"/>
                          <a14:foregroundMark x1="88462" y1="71965" x2="89231" y2="92775"/>
                          <a14:foregroundMark x1="93077" y1="74277" x2="91538" y2="95087"/>
                          <a14:foregroundMark x1="96923" y1="97399" x2="96923" y2="89884"/>
                          <a14:foregroundMark x1="32308" y1="7803" x2="59615" y2="83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581"/>
            <a:stretch>
              <a:fillRect/>
            </a:stretch>
          </p:blipFill>
          <p:spPr>
            <a:xfrm>
              <a:off x="-747617" y="723964"/>
              <a:ext cx="1080000" cy="1244435"/>
            </a:xfrm>
            <a:custGeom>
              <a:avLst/>
              <a:gdLst>
                <a:gd name="connsiteX0" fmla="*/ 149390 w 1080000"/>
                <a:gd name="connsiteY0" fmla="*/ 0 h 1244435"/>
                <a:gd name="connsiteX1" fmla="*/ 930610 w 1080000"/>
                <a:gd name="connsiteY1" fmla="*/ 0 h 1244435"/>
                <a:gd name="connsiteX2" fmla="*/ 1023661 w 1080000"/>
                <a:gd name="connsiteY2" fmla="*/ 76774 h 1244435"/>
                <a:gd name="connsiteX3" fmla="*/ 1080000 w 1080000"/>
                <a:gd name="connsiteY3" fmla="*/ 145057 h 1244435"/>
                <a:gd name="connsiteX4" fmla="*/ 1080000 w 1080000"/>
                <a:gd name="connsiteY4" fmla="*/ 975813 h 1244435"/>
                <a:gd name="connsiteX5" fmla="*/ 1023661 w 1080000"/>
                <a:gd name="connsiteY5" fmla="*/ 1044096 h 1244435"/>
                <a:gd name="connsiteX6" fmla="*/ 540000 w 1080000"/>
                <a:gd name="connsiteY6" fmla="*/ 1244435 h 1244435"/>
                <a:gd name="connsiteX7" fmla="*/ 56339 w 1080000"/>
                <a:gd name="connsiteY7" fmla="*/ 1044096 h 1244435"/>
                <a:gd name="connsiteX8" fmla="*/ 0 w 1080000"/>
                <a:gd name="connsiteY8" fmla="*/ 975813 h 1244435"/>
                <a:gd name="connsiteX9" fmla="*/ 0 w 1080000"/>
                <a:gd name="connsiteY9" fmla="*/ 145057 h 1244435"/>
                <a:gd name="connsiteX10" fmla="*/ 56339 w 1080000"/>
                <a:gd name="connsiteY10" fmla="*/ 76774 h 124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000" h="1244435">
                  <a:moveTo>
                    <a:pt x="149390" y="0"/>
                  </a:moveTo>
                  <a:lnTo>
                    <a:pt x="930610" y="0"/>
                  </a:lnTo>
                  <a:lnTo>
                    <a:pt x="1023661" y="76774"/>
                  </a:lnTo>
                  <a:lnTo>
                    <a:pt x="1080000" y="145057"/>
                  </a:lnTo>
                  <a:lnTo>
                    <a:pt x="1080000" y="975813"/>
                  </a:lnTo>
                  <a:lnTo>
                    <a:pt x="1023661" y="1044096"/>
                  </a:lnTo>
                  <a:cubicBezTo>
                    <a:pt x="899882" y="1167876"/>
                    <a:pt x="728882" y="1244435"/>
                    <a:pt x="540000" y="1244435"/>
                  </a:cubicBezTo>
                  <a:cubicBezTo>
                    <a:pt x="351119" y="1244435"/>
                    <a:pt x="180119" y="1167876"/>
                    <a:pt x="56339" y="1044096"/>
                  </a:cubicBezTo>
                  <a:lnTo>
                    <a:pt x="0" y="975813"/>
                  </a:lnTo>
                  <a:lnTo>
                    <a:pt x="0" y="145057"/>
                  </a:lnTo>
                  <a:lnTo>
                    <a:pt x="56339" y="76774"/>
                  </a:lnTo>
                  <a:close/>
                </a:path>
              </a:pathLst>
            </a:custGeom>
          </p:spPr>
        </p:pic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0F84D05E-B91D-4084-8A41-751BD6F4ABFB}"/>
              </a:ext>
            </a:extLst>
          </p:cNvPr>
          <p:cNvGrpSpPr>
            <a:grpSpLocks noChangeAspect="1"/>
          </p:cNvGrpSpPr>
          <p:nvPr/>
        </p:nvGrpSpPr>
        <p:grpSpPr>
          <a:xfrm>
            <a:off x="3749357" y="2301088"/>
            <a:ext cx="1246503" cy="1260000"/>
            <a:chOff x="-891617" y="608446"/>
            <a:chExt cx="1368000" cy="1382813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CB49280-C81A-42F2-B319-8BB557F45807}"/>
                </a:ext>
              </a:extLst>
            </p:cNvPr>
            <p:cNvSpPr/>
            <p:nvPr/>
          </p:nvSpPr>
          <p:spPr>
            <a:xfrm>
              <a:off x="-891617" y="608446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564DF720-312A-4EDE-A978-B064AC1C338D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26" b="5326"/>
            <a:stretch/>
          </p:blipFill>
          <p:spPr>
            <a:xfrm>
              <a:off x="-747617" y="746824"/>
              <a:ext cx="1080000" cy="1244435"/>
            </a:xfrm>
            <a:custGeom>
              <a:avLst/>
              <a:gdLst>
                <a:gd name="connsiteX0" fmla="*/ 149390 w 1080000"/>
                <a:gd name="connsiteY0" fmla="*/ 0 h 1244435"/>
                <a:gd name="connsiteX1" fmla="*/ 930610 w 1080000"/>
                <a:gd name="connsiteY1" fmla="*/ 0 h 1244435"/>
                <a:gd name="connsiteX2" fmla="*/ 1023661 w 1080000"/>
                <a:gd name="connsiteY2" fmla="*/ 76774 h 1244435"/>
                <a:gd name="connsiteX3" fmla="*/ 1080000 w 1080000"/>
                <a:gd name="connsiteY3" fmla="*/ 145057 h 1244435"/>
                <a:gd name="connsiteX4" fmla="*/ 1080000 w 1080000"/>
                <a:gd name="connsiteY4" fmla="*/ 975813 h 1244435"/>
                <a:gd name="connsiteX5" fmla="*/ 1023661 w 1080000"/>
                <a:gd name="connsiteY5" fmla="*/ 1044096 h 1244435"/>
                <a:gd name="connsiteX6" fmla="*/ 540000 w 1080000"/>
                <a:gd name="connsiteY6" fmla="*/ 1244435 h 1244435"/>
                <a:gd name="connsiteX7" fmla="*/ 56339 w 1080000"/>
                <a:gd name="connsiteY7" fmla="*/ 1044096 h 1244435"/>
                <a:gd name="connsiteX8" fmla="*/ 0 w 1080000"/>
                <a:gd name="connsiteY8" fmla="*/ 975813 h 1244435"/>
                <a:gd name="connsiteX9" fmla="*/ 0 w 1080000"/>
                <a:gd name="connsiteY9" fmla="*/ 145057 h 1244435"/>
                <a:gd name="connsiteX10" fmla="*/ 56339 w 1080000"/>
                <a:gd name="connsiteY10" fmla="*/ 76774 h 124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80000" h="1244435">
                  <a:moveTo>
                    <a:pt x="149390" y="0"/>
                  </a:moveTo>
                  <a:lnTo>
                    <a:pt x="930610" y="0"/>
                  </a:lnTo>
                  <a:lnTo>
                    <a:pt x="1023661" y="76774"/>
                  </a:lnTo>
                  <a:lnTo>
                    <a:pt x="1080000" y="145057"/>
                  </a:lnTo>
                  <a:lnTo>
                    <a:pt x="1080000" y="975813"/>
                  </a:lnTo>
                  <a:lnTo>
                    <a:pt x="1023661" y="1044096"/>
                  </a:lnTo>
                  <a:cubicBezTo>
                    <a:pt x="899882" y="1167876"/>
                    <a:pt x="728882" y="1244435"/>
                    <a:pt x="540000" y="1244435"/>
                  </a:cubicBezTo>
                  <a:cubicBezTo>
                    <a:pt x="351119" y="1244435"/>
                    <a:pt x="180119" y="1167876"/>
                    <a:pt x="56339" y="1044096"/>
                  </a:cubicBezTo>
                  <a:lnTo>
                    <a:pt x="0" y="975813"/>
                  </a:lnTo>
                  <a:lnTo>
                    <a:pt x="0" y="145057"/>
                  </a:lnTo>
                  <a:lnTo>
                    <a:pt x="56339" y="76774"/>
                  </a:lnTo>
                  <a:close/>
                </a:path>
              </a:pathLst>
            </a:cu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8598EF9-AE96-42FF-A7B1-1D2AE4FE0AF3}"/>
              </a:ext>
            </a:extLst>
          </p:cNvPr>
          <p:cNvGrpSpPr>
            <a:grpSpLocks noChangeAspect="1"/>
          </p:cNvGrpSpPr>
          <p:nvPr/>
        </p:nvGrpSpPr>
        <p:grpSpPr>
          <a:xfrm>
            <a:off x="4622355" y="1081559"/>
            <a:ext cx="1260000" cy="1260000"/>
            <a:chOff x="5098339" y="1024677"/>
            <a:chExt cx="1368000" cy="1368000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C0AE0F4-92A6-4A16-B44E-99EDA07FFA86}"/>
                </a:ext>
              </a:extLst>
            </p:cNvPr>
            <p:cNvSpPr/>
            <p:nvPr/>
          </p:nvSpPr>
          <p:spPr>
            <a:xfrm>
              <a:off x="5098339" y="1024677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2C2D3181-9CEB-4B41-9490-995B6E60BD84}"/>
                </a:ext>
              </a:extLst>
            </p:cNvPr>
            <p:cNvPicPr>
              <a:picLocks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9222" b="99712" l="1154" r="97692">
                          <a14:foregroundMark x1="12308" y1="81268" x2="41538" y2="95101"/>
                          <a14:foregroundMark x1="67692" y1="81844" x2="84615" y2="90490"/>
                          <a14:foregroundMark x1="75000" y1="79827" x2="87308" y2="96542"/>
                          <a14:foregroundMark x1="9615" y1="89914" x2="13846" y2="99135"/>
                          <a14:foregroundMark x1="1538" y1="89914" x2="1538" y2="97695"/>
                          <a14:foregroundMark x1="45769" y1="95677" x2="43077" y2="99712"/>
                          <a14:foregroundMark x1="95000" y1="84438" x2="97692" y2="97695"/>
                          <a14:foregroundMark x1="7308" y1="80692" x2="8077" y2="804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80"/>
            <a:stretch>
              <a:fillRect/>
            </a:stretch>
          </p:blipFill>
          <p:spPr>
            <a:xfrm>
              <a:off x="5266537" y="1049227"/>
              <a:ext cx="1012443" cy="1343450"/>
            </a:xfrm>
            <a:custGeom>
              <a:avLst/>
              <a:gdLst>
                <a:gd name="connsiteX0" fmla="*/ 338841 w 1012443"/>
                <a:gd name="connsiteY0" fmla="*/ 0 h 1343450"/>
                <a:gd name="connsiteX1" fmla="*/ 683181 w 1012443"/>
                <a:gd name="connsiteY1" fmla="*/ 0 h 1343450"/>
                <a:gd name="connsiteX2" fmla="*/ 777255 w 1012443"/>
                <a:gd name="connsiteY2" fmla="*/ 29202 h 1343450"/>
                <a:gd name="connsiteX3" fmla="*/ 994672 w 1012443"/>
                <a:gd name="connsiteY3" fmla="*/ 175789 h 1343450"/>
                <a:gd name="connsiteX4" fmla="*/ 1012443 w 1012443"/>
                <a:gd name="connsiteY4" fmla="*/ 197327 h 1343450"/>
                <a:gd name="connsiteX5" fmla="*/ 1012443 w 1012443"/>
                <a:gd name="connsiteY5" fmla="*/ 1121573 h 1343450"/>
                <a:gd name="connsiteX6" fmla="*/ 994672 w 1012443"/>
                <a:gd name="connsiteY6" fmla="*/ 1143111 h 1343450"/>
                <a:gd name="connsiteX7" fmla="*/ 511011 w 1012443"/>
                <a:gd name="connsiteY7" fmla="*/ 1343450 h 1343450"/>
                <a:gd name="connsiteX8" fmla="*/ 27350 w 1012443"/>
                <a:gd name="connsiteY8" fmla="*/ 1143111 h 1343450"/>
                <a:gd name="connsiteX9" fmla="*/ 0 w 1012443"/>
                <a:gd name="connsiteY9" fmla="*/ 1109963 h 1343450"/>
                <a:gd name="connsiteX10" fmla="*/ 0 w 1012443"/>
                <a:gd name="connsiteY10" fmla="*/ 208937 h 1343450"/>
                <a:gd name="connsiteX11" fmla="*/ 27350 w 1012443"/>
                <a:gd name="connsiteY11" fmla="*/ 175789 h 1343450"/>
                <a:gd name="connsiteX12" fmla="*/ 244767 w 1012443"/>
                <a:gd name="connsiteY12" fmla="*/ 29202 h 134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2443" h="1343450">
                  <a:moveTo>
                    <a:pt x="338841" y="0"/>
                  </a:moveTo>
                  <a:lnTo>
                    <a:pt x="683181" y="0"/>
                  </a:lnTo>
                  <a:lnTo>
                    <a:pt x="777255" y="29202"/>
                  </a:lnTo>
                  <a:cubicBezTo>
                    <a:pt x="859088" y="63814"/>
                    <a:pt x="932783" y="113899"/>
                    <a:pt x="994672" y="175789"/>
                  </a:cubicBezTo>
                  <a:lnTo>
                    <a:pt x="1012443" y="197327"/>
                  </a:lnTo>
                  <a:lnTo>
                    <a:pt x="1012443" y="1121573"/>
                  </a:lnTo>
                  <a:lnTo>
                    <a:pt x="994672" y="1143111"/>
                  </a:lnTo>
                  <a:cubicBezTo>
                    <a:pt x="870893" y="1266891"/>
                    <a:pt x="699893" y="1343450"/>
                    <a:pt x="511011" y="1343450"/>
                  </a:cubicBezTo>
                  <a:cubicBezTo>
                    <a:pt x="322130" y="1343450"/>
                    <a:pt x="151130" y="1266891"/>
                    <a:pt x="27350" y="1143111"/>
                  </a:cubicBezTo>
                  <a:lnTo>
                    <a:pt x="0" y="1109963"/>
                  </a:lnTo>
                  <a:lnTo>
                    <a:pt x="0" y="208937"/>
                  </a:lnTo>
                  <a:lnTo>
                    <a:pt x="27350" y="175789"/>
                  </a:lnTo>
                  <a:cubicBezTo>
                    <a:pt x="89240" y="113899"/>
                    <a:pt x="162935" y="63814"/>
                    <a:pt x="244767" y="29202"/>
                  </a:cubicBezTo>
                  <a:close/>
                </a:path>
              </a:pathLst>
            </a:custGeom>
          </p:spPr>
        </p:pic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77B6DA0D-666D-4654-6493-020D1BFC4408}"/>
              </a:ext>
            </a:extLst>
          </p:cNvPr>
          <p:cNvSpPr>
            <a:spLocks noChangeAspect="1"/>
          </p:cNvSpPr>
          <p:nvPr/>
        </p:nvSpPr>
        <p:spPr>
          <a:xfrm>
            <a:off x="5476849" y="5521164"/>
            <a:ext cx="1152000" cy="11520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AE58899-7D9E-46EF-971C-2BB0C63D9F3F}"/>
              </a:ext>
            </a:extLst>
          </p:cNvPr>
          <p:cNvGrpSpPr>
            <a:grpSpLocks noChangeAspect="1"/>
          </p:cNvGrpSpPr>
          <p:nvPr/>
        </p:nvGrpSpPr>
        <p:grpSpPr>
          <a:xfrm>
            <a:off x="2054140" y="2309009"/>
            <a:ext cx="1260000" cy="1260000"/>
            <a:chOff x="1734281" y="2434624"/>
            <a:chExt cx="1368000" cy="1368000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7E9572F-6758-4FAD-8E7D-4C89B8F22A70}"/>
                </a:ext>
              </a:extLst>
            </p:cNvPr>
            <p:cNvSpPr/>
            <p:nvPr/>
          </p:nvSpPr>
          <p:spPr>
            <a:xfrm>
              <a:off x="1734281" y="2434624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A1AAD4D2-8004-40D5-BC8A-B432206E7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4716" b="98186" l="1523" r="97293">
                          <a14:foregroundMark x1="46531" y1="81741" x2="46531" y2="81741"/>
                          <a14:foregroundMark x1="23181" y1="75212" x2="54992" y2="95405"/>
                          <a14:foregroundMark x1="55668" y1="82709" x2="95093" y2="94800"/>
                          <a14:foregroundMark x1="62606" y1="78235" x2="97293" y2="96856"/>
                          <a14:foregroundMark x1="72589" y1="76179" x2="97293" y2="90326"/>
                          <a14:foregroundMark x1="11168" y1="75695" x2="9814" y2="93349"/>
                          <a14:foregroundMark x1="19628" y1="76663" x2="2030" y2="83797"/>
                          <a14:foregroundMark x1="17597" y1="85248" x2="4907" y2="94317"/>
                          <a14:foregroundMark x1="18274" y1="90810" x2="18951" y2="92382"/>
                          <a14:foregroundMark x1="35195" y1="76179" x2="35195" y2="76179"/>
                          <a14:foregroundMark x1="9137" y1="93349" x2="13367" y2="95405"/>
                          <a14:foregroundMark x1="35195" y1="87787" x2="40102" y2="94800"/>
                          <a14:foregroundMark x1="59222" y1="92382" x2="63452" y2="95889"/>
                          <a14:foregroundMark x1="9137" y1="97340" x2="11168" y2="98428"/>
                          <a14:foregroundMark x1="35871" y1="8222" x2="48562" y2="8706"/>
                          <a14:foregroundMark x1="45008" y1="4716" x2="63452" y2="66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96"/>
            <a:stretch>
              <a:fillRect/>
            </a:stretch>
          </p:blipFill>
          <p:spPr>
            <a:xfrm>
              <a:off x="1909655" y="2534265"/>
              <a:ext cx="1017252" cy="1268359"/>
            </a:xfrm>
            <a:custGeom>
              <a:avLst/>
              <a:gdLst>
                <a:gd name="connsiteX0" fmla="*/ 168602 w 1017252"/>
                <a:gd name="connsiteY0" fmla="*/ 0 h 1268359"/>
                <a:gd name="connsiteX1" fmla="*/ 870178 w 1017252"/>
                <a:gd name="connsiteY1" fmla="*/ 0 h 1268359"/>
                <a:gd name="connsiteX2" fmla="*/ 901821 w 1017252"/>
                <a:gd name="connsiteY2" fmla="*/ 17176 h 1268359"/>
                <a:gd name="connsiteX3" fmla="*/ 1003051 w 1017252"/>
                <a:gd name="connsiteY3" fmla="*/ 100698 h 1268359"/>
                <a:gd name="connsiteX4" fmla="*/ 1017252 w 1017252"/>
                <a:gd name="connsiteY4" fmla="*/ 117910 h 1268359"/>
                <a:gd name="connsiteX5" fmla="*/ 1017252 w 1017252"/>
                <a:gd name="connsiteY5" fmla="*/ 1050809 h 1268359"/>
                <a:gd name="connsiteX6" fmla="*/ 1003051 w 1017252"/>
                <a:gd name="connsiteY6" fmla="*/ 1068020 h 1268359"/>
                <a:gd name="connsiteX7" fmla="*/ 519390 w 1017252"/>
                <a:gd name="connsiteY7" fmla="*/ 1268359 h 1268359"/>
                <a:gd name="connsiteX8" fmla="*/ 35729 w 1017252"/>
                <a:gd name="connsiteY8" fmla="*/ 1068020 h 1268359"/>
                <a:gd name="connsiteX9" fmla="*/ 0 w 1017252"/>
                <a:gd name="connsiteY9" fmla="*/ 1024716 h 1268359"/>
                <a:gd name="connsiteX10" fmla="*/ 0 w 1017252"/>
                <a:gd name="connsiteY10" fmla="*/ 144002 h 1268359"/>
                <a:gd name="connsiteX11" fmla="*/ 35729 w 1017252"/>
                <a:gd name="connsiteY11" fmla="*/ 100698 h 1268359"/>
                <a:gd name="connsiteX12" fmla="*/ 136959 w 1017252"/>
                <a:gd name="connsiteY12" fmla="*/ 17176 h 1268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7252" h="1268359">
                  <a:moveTo>
                    <a:pt x="168602" y="0"/>
                  </a:moveTo>
                  <a:lnTo>
                    <a:pt x="870178" y="0"/>
                  </a:lnTo>
                  <a:lnTo>
                    <a:pt x="901821" y="17176"/>
                  </a:lnTo>
                  <a:cubicBezTo>
                    <a:pt x="938210" y="41759"/>
                    <a:pt x="972106" y="69753"/>
                    <a:pt x="1003051" y="100698"/>
                  </a:cubicBezTo>
                  <a:lnTo>
                    <a:pt x="1017252" y="117910"/>
                  </a:lnTo>
                  <a:lnTo>
                    <a:pt x="1017252" y="1050809"/>
                  </a:lnTo>
                  <a:lnTo>
                    <a:pt x="1003051" y="1068020"/>
                  </a:lnTo>
                  <a:cubicBezTo>
                    <a:pt x="879272" y="1191800"/>
                    <a:pt x="708272" y="1268359"/>
                    <a:pt x="519390" y="1268359"/>
                  </a:cubicBezTo>
                  <a:cubicBezTo>
                    <a:pt x="330509" y="1268359"/>
                    <a:pt x="159509" y="1191800"/>
                    <a:pt x="35729" y="1068020"/>
                  </a:cubicBezTo>
                  <a:lnTo>
                    <a:pt x="0" y="1024716"/>
                  </a:lnTo>
                  <a:lnTo>
                    <a:pt x="0" y="144002"/>
                  </a:lnTo>
                  <a:lnTo>
                    <a:pt x="35729" y="100698"/>
                  </a:lnTo>
                  <a:cubicBezTo>
                    <a:pt x="66674" y="69753"/>
                    <a:pt x="100570" y="41759"/>
                    <a:pt x="136959" y="17176"/>
                  </a:cubicBezTo>
                  <a:close/>
                </a:path>
              </a:pathLst>
            </a:cu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41D6FAA-7DFA-45A4-9045-781A57DDB411}"/>
              </a:ext>
            </a:extLst>
          </p:cNvPr>
          <p:cNvGrpSpPr>
            <a:grpSpLocks noChangeAspect="1"/>
          </p:cNvGrpSpPr>
          <p:nvPr/>
        </p:nvGrpSpPr>
        <p:grpSpPr>
          <a:xfrm>
            <a:off x="2949972" y="1082656"/>
            <a:ext cx="1259999" cy="1260000"/>
            <a:chOff x="3010931" y="1082656"/>
            <a:chExt cx="1368000" cy="1368001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53E740A-D476-45CA-96C5-75410D852414}"/>
                </a:ext>
              </a:extLst>
            </p:cNvPr>
            <p:cNvSpPr/>
            <p:nvPr/>
          </p:nvSpPr>
          <p:spPr>
            <a:xfrm>
              <a:off x="3010931" y="1082656"/>
              <a:ext cx="1368000" cy="13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4BC394ED-E0C8-417F-A467-7A93DD95E9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8285" b="99928" l="3704" r="98889">
                          <a14:foregroundMark x1="29722" y1="74568" x2="51019" y2="91427"/>
                          <a14:foregroundMark x1="33056" y1="70317" x2="41019" y2="83646"/>
                          <a14:foregroundMark x1="7963" y1="76801" x2="38889" y2="90778"/>
                          <a14:foregroundMark x1="14259" y1="72911" x2="57222" y2="92435"/>
                          <a14:foregroundMark x1="12222" y1="79755" x2="33426" y2="95965"/>
                          <a14:foregroundMark x1="7593" y1="82997" x2="15556" y2="99280"/>
                          <a14:foregroundMark x1="3796" y1="75865" x2="3796" y2="96326"/>
                          <a14:foregroundMark x1="73519" y1="75865" x2="85278" y2="95677"/>
                          <a14:foregroundMark x1="65185" y1="75865" x2="89444" y2="95029"/>
                          <a14:foregroundMark x1="76019" y1="77161" x2="94815" y2="89193"/>
                          <a14:foregroundMark x1="66019" y1="87896" x2="86111" y2="95677"/>
                          <a14:foregroundMark x1="71481" y1="84294" x2="82778" y2="98271"/>
                          <a14:foregroundMark x1="66852" y1="92075" x2="73519" y2="99280"/>
                          <a14:foregroundMark x1="69815" y1="92075" x2="75185" y2="98919"/>
                          <a14:foregroundMark x1="91111" y1="86239" x2="98981" y2="99928"/>
                          <a14:foregroundMark x1="71019" y1="71326" x2="88611" y2="81412"/>
                          <a14:foregroundMark x1="87315" y1="78170" x2="98611" y2="87536"/>
                          <a14:foregroundMark x1="35556" y1="8285" x2="61019" y2="89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43"/>
            <a:stretch>
              <a:fillRect/>
            </a:stretch>
          </p:blipFill>
          <p:spPr>
            <a:xfrm>
              <a:off x="3145295" y="1127502"/>
              <a:ext cx="1099272" cy="1323155"/>
            </a:xfrm>
            <a:custGeom>
              <a:avLst/>
              <a:gdLst>
                <a:gd name="connsiteX0" fmla="*/ 302915 w 1099272"/>
                <a:gd name="connsiteY0" fmla="*/ 0 h 1323155"/>
                <a:gd name="connsiteX1" fmla="*/ 778015 w 1099272"/>
                <a:gd name="connsiteY1" fmla="*/ 0 h 1323155"/>
                <a:gd name="connsiteX2" fmla="*/ 806709 w 1099272"/>
                <a:gd name="connsiteY2" fmla="*/ 8907 h 1323155"/>
                <a:gd name="connsiteX3" fmla="*/ 1024126 w 1099272"/>
                <a:gd name="connsiteY3" fmla="*/ 155494 h 1323155"/>
                <a:gd name="connsiteX4" fmla="*/ 1099272 w 1099272"/>
                <a:gd name="connsiteY4" fmla="*/ 246572 h 1323155"/>
                <a:gd name="connsiteX5" fmla="*/ 1099272 w 1099272"/>
                <a:gd name="connsiteY5" fmla="*/ 1031739 h 1323155"/>
                <a:gd name="connsiteX6" fmla="*/ 1024126 w 1099272"/>
                <a:gd name="connsiteY6" fmla="*/ 1122816 h 1323155"/>
                <a:gd name="connsiteX7" fmla="*/ 540465 w 1099272"/>
                <a:gd name="connsiteY7" fmla="*/ 1323155 h 1323155"/>
                <a:gd name="connsiteX8" fmla="*/ 56804 w 1099272"/>
                <a:gd name="connsiteY8" fmla="*/ 1122816 h 1323155"/>
                <a:gd name="connsiteX9" fmla="*/ 0 w 1099272"/>
                <a:gd name="connsiteY9" fmla="*/ 1053969 h 1323155"/>
                <a:gd name="connsiteX10" fmla="*/ 0 w 1099272"/>
                <a:gd name="connsiteY10" fmla="*/ 224341 h 1323155"/>
                <a:gd name="connsiteX11" fmla="*/ 56804 w 1099272"/>
                <a:gd name="connsiteY11" fmla="*/ 155494 h 1323155"/>
                <a:gd name="connsiteX12" fmla="*/ 274221 w 1099272"/>
                <a:gd name="connsiteY12" fmla="*/ 8907 h 1323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9272" h="1323155">
                  <a:moveTo>
                    <a:pt x="302915" y="0"/>
                  </a:moveTo>
                  <a:lnTo>
                    <a:pt x="778015" y="0"/>
                  </a:lnTo>
                  <a:lnTo>
                    <a:pt x="806709" y="8907"/>
                  </a:lnTo>
                  <a:cubicBezTo>
                    <a:pt x="888542" y="43519"/>
                    <a:pt x="962236" y="93604"/>
                    <a:pt x="1024126" y="155494"/>
                  </a:cubicBezTo>
                  <a:lnTo>
                    <a:pt x="1099272" y="246572"/>
                  </a:lnTo>
                  <a:lnTo>
                    <a:pt x="1099272" y="1031739"/>
                  </a:lnTo>
                  <a:lnTo>
                    <a:pt x="1024126" y="1122816"/>
                  </a:lnTo>
                  <a:cubicBezTo>
                    <a:pt x="900347" y="1246596"/>
                    <a:pt x="729347" y="1323155"/>
                    <a:pt x="540465" y="1323155"/>
                  </a:cubicBezTo>
                  <a:cubicBezTo>
                    <a:pt x="351584" y="1323155"/>
                    <a:pt x="180584" y="1246596"/>
                    <a:pt x="56804" y="1122816"/>
                  </a:cubicBezTo>
                  <a:lnTo>
                    <a:pt x="0" y="1053969"/>
                  </a:lnTo>
                  <a:lnTo>
                    <a:pt x="0" y="224341"/>
                  </a:lnTo>
                  <a:lnTo>
                    <a:pt x="56804" y="155494"/>
                  </a:lnTo>
                  <a:cubicBezTo>
                    <a:pt x="118694" y="93604"/>
                    <a:pt x="192389" y="43519"/>
                    <a:pt x="274221" y="8907"/>
                  </a:cubicBezTo>
                  <a:close/>
                </a:path>
              </a:pathLst>
            </a:custGeom>
          </p:spPr>
        </p:pic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3920A12D-699C-045D-CF10-4E81CE306F10}"/>
              </a:ext>
            </a:extLst>
          </p:cNvPr>
          <p:cNvSpPr txBox="1"/>
          <p:nvPr/>
        </p:nvSpPr>
        <p:spPr>
          <a:xfrm>
            <a:off x="4101072" y="4734587"/>
            <a:ext cx="122208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1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Offline/Online Oil &amp; Gas Pipeline Network Simulation</a:t>
            </a:r>
            <a:endParaRPr kumimoji="1" lang="zh-CN" altLang="en-US" sz="11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BE37D07-3413-1030-9B50-F65A7D5524DF}"/>
              </a:ext>
            </a:extLst>
          </p:cNvPr>
          <p:cNvSpPr txBox="1"/>
          <p:nvPr/>
        </p:nvSpPr>
        <p:spPr>
          <a:xfrm>
            <a:off x="4150020" y="5735602"/>
            <a:ext cx="122208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1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Offline/Online Energy System Consumption Optimization</a:t>
            </a:r>
            <a:endParaRPr kumimoji="1" lang="zh-CN" altLang="en-US" sz="11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C36E5EC-2CA9-4AEC-B9F7-212782A3244E}"/>
              </a:ext>
            </a:extLst>
          </p:cNvPr>
          <p:cNvSpPr txBox="1"/>
          <p:nvPr/>
        </p:nvSpPr>
        <p:spPr>
          <a:xfrm>
            <a:off x="5345968" y="4908439"/>
            <a:ext cx="12220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1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Geothermal Energy</a:t>
            </a:r>
            <a:endParaRPr kumimoji="1" lang="zh-CN" altLang="en-US" sz="11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F20A2BD-C70C-F6B8-D842-6A0B78CA4E21}"/>
              </a:ext>
            </a:extLst>
          </p:cNvPr>
          <p:cNvSpPr txBox="1"/>
          <p:nvPr/>
        </p:nvSpPr>
        <p:spPr>
          <a:xfrm>
            <a:off x="5441905" y="5771439"/>
            <a:ext cx="122208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1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Energy Management of Hybrid Vehicles</a:t>
            </a:r>
            <a:endParaRPr kumimoji="1" lang="zh-CN" altLang="en-US" sz="11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CA796C9-7A8D-6C60-F3E4-6EB88124EE8A}"/>
              </a:ext>
            </a:extLst>
          </p:cNvPr>
          <p:cNvSpPr txBox="1"/>
          <p:nvPr/>
        </p:nvSpPr>
        <p:spPr>
          <a:xfrm>
            <a:off x="6601928" y="4908439"/>
            <a:ext cx="12220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1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Hydrogen Energy</a:t>
            </a:r>
            <a:endParaRPr kumimoji="1" lang="zh-CN" altLang="en-US" sz="11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84781E7-317B-8699-D691-E3C1E8BE1853}"/>
              </a:ext>
            </a:extLst>
          </p:cNvPr>
          <p:cNvSpPr txBox="1"/>
          <p:nvPr/>
        </p:nvSpPr>
        <p:spPr>
          <a:xfrm>
            <a:off x="6720897" y="5944004"/>
            <a:ext cx="122208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1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Multiphase Flow</a:t>
            </a:r>
            <a:endParaRPr kumimoji="1" lang="zh-CN" altLang="en-US" sz="11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01879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10F5A-8034-92C6-5869-998552C11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6A59349-CBA8-52B6-B091-F30B80427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00617FA-8E9E-B967-AE12-DDE7E05A2CC2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021C30B-F04B-1A07-5FA9-BA6DA33F77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635D571-88ED-E0DB-D369-D38B1BC2F693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6AAA24B-8D7C-1CE1-BEC6-9DDDE95DA4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3" name="Rectangle 57">
            <a:extLst>
              <a:ext uri="{FF2B5EF4-FFF2-40B4-BE49-F238E27FC236}">
                <a16:creationId xmlns:a16="http://schemas.microsoft.com/office/drawing/2014/main" id="{28C40218-3875-666A-B810-A745A689F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3561601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67AC0A87-554A-7219-8A02-B5C8EFB85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3561600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57">
            <a:extLst>
              <a:ext uri="{FF2B5EF4-FFF2-40B4-BE49-F238E27FC236}">
                <a16:creationId xmlns:a16="http://schemas.microsoft.com/office/drawing/2014/main" id="{BCB02697-E581-415E-3642-21F3AE3DAA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083" y="2740773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1">
            <a:extLst>
              <a:ext uri="{FF2B5EF4-FFF2-40B4-BE49-F238E27FC236}">
                <a16:creationId xmlns:a16="http://schemas.microsoft.com/office/drawing/2014/main" id="{B6E2E3C3-76AF-CB5F-5EA6-D32B6642A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2740772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70">
            <a:extLst>
              <a:ext uri="{FF2B5EF4-FFF2-40B4-BE49-F238E27FC236}">
                <a16:creationId xmlns:a16="http://schemas.microsoft.com/office/drawing/2014/main" id="{BDBAAF56-9D2F-210E-E731-108AAE9FC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3656856"/>
            <a:ext cx="63302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Algorithm for the preliminary Round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68">
            <a:extLst>
              <a:ext uri="{FF2B5EF4-FFF2-40B4-BE49-F238E27FC236}">
                <a16:creationId xmlns:a16="http://schemas.microsoft.com/office/drawing/2014/main" id="{E685F5A8-D1F2-D367-D696-95D25A6A8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2843367"/>
            <a:ext cx="50072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Team Introduction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68">
            <a:extLst>
              <a:ext uri="{FF2B5EF4-FFF2-40B4-BE49-F238E27FC236}">
                <a16:creationId xmlns:a16="http://schemas.microsoft.com/office/drawing/2014/main" id="{632BC3F3-8BA1-EE2F-7F43-0A9E4BDF4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064" y="2842423"/>
            <a:ext cx="1054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</a:p>
        </p:txBody>
      </p:sp>
      <p:sp>
        <p:nvSpPr>
          <p:cNvPr id="17" name="Text Box 68">
            <a:extLst>
              <a:ext uri="{FF2B5EF4-FFF2-40B4-BE49-F238E27FC236}">
                <a16:creationId xmlns:a16="http://schemas.microsoft.com/office/drawing/2014/main" id="{77310719-25CB-B5EA-011B-3E7F784343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3641124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57">
            <a:extLst>
              <a:ext uri="{FF2B5EF4-FFF2-40B4-BE49-F238E27FC236}">
                <a16:creationId xmlns:a16="http://schemas.microsoft.com/office/drawing/2014/main" id="{B5D2EBCB-6118-CD87-8EA3-497245F32B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4329950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816BFABB-EF03-CE4D-E4AE-61CB3ADFB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4329949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70">
            <a:extLst>
              <a:ext uri="{FF2B5EF4-FFF2-40B4-BE49-F238E27FC236}">
                <a16:creationId xmlns:a16="http://schemas.microsoft.com/office/drawing/2014/main" id="{1727EDE9-EDC5-D9DA-D2C1-4F897528B3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4441681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Algorithm for the semi-final Round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68">
            <a:extLst>
              <a:ext uri="{FF2B5EF4-FFF2-40B4-BE49-F238E27FC236}">
                <a16:creationId xmlns:a16="http://schemas.microsoft.com/office/drawing/2014/main" id="{0F9F63AD-67A4-6B38-C546-C5AA7F9AC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4425949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endParaRPr lang="zh-CN" altLang="en-US" sz="24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Rectangle 57">
            <a:extLst>
              <a:ext uri="{FF2B5EF4-FFF2-40B4-BE49-F238E27FC236}">
                <a16:creationId xmlns:a16="http://schemas.microsoft.com/office/drawing/2014/main" id="{0FA04EF8-A369-E220-99FB-843B343F7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5158868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Rectangle 41">
            <a:extLst>
              <a:ext uri="{FF2B5EF4-FFF2-40B4-BE49-F238E27FC236}">
                <a16:creationId xmlns:a16="http://schemas.microsoft.com/office/drawing/2014/main" id="{7FF05EBE-2E66-6A40-C00F-78AF5BE9C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5158867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70">
            <a:extLst>
              <a:ext uri="{FF2B5EF4-FFF2-40B4-BE49-F238E27FC236}">
                <a16:creationId xmlns:a16="http://schemas.microsoft.com/office/drawing/2014/main" id="{2F5A59C4-8F10-DB14-879D-8BED9515F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5270599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 Intelligent agent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68">
            <a:extLst>
              <a:ext uri="{FF2B5EF4-FFF2-40B4-BE49-F238E27FC236}">
                <a16:creationId xmlns:a16="http://schemas.microsoft.com/office/drawing/2014/main" id="{36C8D050-9A60-F161-A4AF-9A793E004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5254867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endParaRPr lang="zh-CN" altLang="en-US" sz="2400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TextBox 1">
            <a:extLst>
              <a:ext uri="{FF2B5EF4-FFF2-40B4-BE49-F238E27FC236}">
                <a16:creationId xmlns:a16="http://schemas.microsoft.com/office/drawing/2014/main" id="{F8474C3C-6F89-2254-67BF-BA42F112C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1612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Report outline</a:t>
            </a:r>
            <a:endParaRPr lang="zh-CN" altLang="en-US" sz="4000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44923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07D59-35C9-E3A6-5422-BC1220BB1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D29D69CA-4B0D-2CE7-8AC1-70B0CA002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05" y="3323102"/>
            <a:ext cx="8179824" cy="323941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2610A048-6CA9-5638-5654-8CE15BBCEF0B}"/>
              </a:ext>
            </a:extLst>
          </p:cNvPr>
          <p:cNvSpPr txBox="1"/>
          <p:nvPr/>
        </p:nvSpPr>
        <p:spPr>
          <a:xfrm>
            <a:off x="177688" y="3272458"/>
            <a:ext cx="2217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Fairmot</a:t>
            </a:r>
            <a:r>
              <a:rPr lang="zh-CN" altLang="en-US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Framework</a:t>
            </a:r>
            <a:endParaRPr lang="zh-CN" altLang="en-US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1920256-9AEA-4BE3-2BE2-B76760042B0C}"/>
              </a:ext>
            </a:extLst>
          </p:cNvPr>
          <p:cNvSpPr txBox="1"/>
          <p:nvPr/>
        </p:nvSpPr>
        <p:spPr>
          <a:xfrm>
            <a:off x="871073" y="5501583"/>
            <a:ext cx="67197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1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DLA</a:t>
            </a:r>
            <a:endParaRPr lang="zh-CN" altLang="en-US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4CCAD0-1DAF-D729-97D0-C1BB25173D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D4107FF-0295-660F-4061-C48A8EA4A7A7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CDAFD62-EDD6-4CF2-6B3A-DCB68D5F5E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36BB93C-69E0-D680-0F1B-763F2613B47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77C6099-1C56-6CCF-FFAD-BDE1841281E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907EED73-BC86-4973-A9BB-9C87392F34FC}"/>
              </a:ext>
            </a:extLst>
          </p:cNvPr>
          <p:cNvSpPr/>
          <p:nvPr/>
        </p:nvSpPr>
        <p:spPr>
          <a:xfrm>
            <a:off x="3185203" y="3117253"/>
            <a:ext cx="1247457" cy="3749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AB18EBB-656F-0D07-1A1F-F8F4762F57B3}"/>
              </a:ext>
            </a:extLst>
          </p:cNvPr>
          <p:cNvSpPr/>
          <p:nvPr/>
        </p:nvSpPr>
        <p:spPr>
          <a:xfrm>
            <a:off x="4711341" y="3074456"/>
            <a:ext cx="3931701" cy="3349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6751246-E8D6-CB6C-8006-7A26E101C4CE}"/>
              </a:ext>
            </a:extLst>
          </p:cNvPr>
          <p:cNvGrpSpPr/>
          <p:nvPr/>
        </p:nvGrpSpPr>
        <p:grpSpPr>
          <a:xfrm>
            <a:off x="4624865" y="4701381"/>
            <a:ext cx="3848307" cy="1807045"/>
            <a:chOff x="4712699" y="4706393"/>
            <a:chExt cx="3848307" cy="1807045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67922433-61EE-8A46-50AD-5DE4C09A6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0285" y="5020885"/>
              <a:ext cx="3176773" cy="1295400"/>
            </a:xfrm>
            <a:prstGeom prst="rect">
              <a:avLst/>
            </a:prstGeom>
          </p:spPr>
        </p:pic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0FA92E57-9F56-A840-F096-5C95C4B8AFF0}"/>
                </a:ext>
              </a:extLst>
            </p:cNvPr>
            <p:cNvSpPr/>
            <p:nvPr/>
          </p:nvSpPr>
          <p:spPr>
            <a:xfrm>
              <a:off x="5052060" y="4706393"/>
              <a:ext cx="3508946" cy="1807045"/>
            </a:xfrm>
            <a:prstGeom prst="roundRect">
              <a:avLst/>
            </a:prstGeom>
            <a:noFill/>
            <a:ln w="12700"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DA5DF9B-5AE5-8EBC-33C2-4ACC09F29F3A}"/>
                </a:ext>
              </a:extLst>
            </p:cNvPr>
            <p:cNvSpPr txBox="1"/>
            <p:nvPr/>
          </p:nvSpPr>
          <p:spPr>
            <a:xfrm>
              <a:off x="4712699" y="4763156"/>
              <a:ext cx="1095172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shade val="1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HarDNet</a:t>
              </a:r>
              <a:endPara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AutoShape 13">
            <a:extLst>
              <a:ext uri="{FF2B5EF4-FFF2-40B4-BE49-F238E27FC236}">
                <a16:creationId xmlns:a16="http://schemas.microsoft.com/office/drawing/2014/main" id="{CDD50572-ABD1-25E1-58A0-BC45A3520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0642" y="1111431"/>
            <a:ext cx="3616468" cy="3358337"/>
          </a:xfrm>
          <a:prstGeom prst="roundRect">
            <a:avLst>
              <a:gd name="adj" fmla="val 9081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CA81BAD-2F35-E71A-56F4-E62D4CFB8C2D}"/>
              </a:ext>
            </a:extLst>
          </p:cNvPr>
          <p:cNvCxnSpPr>
            <a:cxnSpLocks/>
          </p:cNvCxnSpPr>
          <p:nvPr/>
        </p:nvCxnSpPr>
        <p:spPr>
          <a:xfrm>
            <a:off x="0" y="4587240"/>
            <a:ext cx="9143999" cy="0"/>
          </a:xfrm>
          <a:prstGeom prst="line">
            <a:avLst/>
          </a:prstGeom>
          <a:ln w="38100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箭头: 下 37">
            <a:extLst>
              <a:ext uri="{FF2B5EF4-FFF2-40B4-BE49-F238E27FC236}">
                <a16:creationId xmlns:a16="http://schemas.microsoft.com/office/drawing/2014/main" id="{955E3426-D306-608A-9737-D0720BF675E1}"/>
              </a:ext>
            </a:extLst>
          </p:cNvPr>
          <p:cNvSpPr/>
          <p:nvPr/>
        </p:nvSpPr>
        <p:spPr>
          <a:xfrm>
            <a:off x="2394962" y="4391870"/>
            <a:ext cx="228600" cy="12055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F5DB08E-1B7D-F628-81A9-949006778C27}"/>
              </a:ext>
            </a:extLst>
          </p:cNvPr>
          <p:cNvGrpSpPr/>
          <p:nvPr/>
        </p:nvGrpSpPr>
        <p:grpSpPr>
          <a:xfrm>
            <a:off x="3400620" y="5554066"/>
            <a:ext cx="1319592" cy="369332"/>
            <a:chOff x="3630329" y="5726367"/>
            <a:chExt cx="1319592" cy="369332"/>
          </a:xfrm>
        </p:grpSpPr>
        <p:sp>
          <p:nvSpPr>
            <p:cNvPr id="44" name="AutoShape 46">
              <a:extLst>
                <a:ext uri="{FF2B5EF4-FFF2-40B4-BE49-F238E27FC236}">
                  <a16:creationId xmlns:a16="http://schemas.microsoft.com/office/drawing/2014/main" id="{C6C542D2-4B67-D1F0-66BB-71C307669CA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30329" y="5743147"/>
              <a:ext cx="1288734" cy="341438"/>
            </a:xfrm>
            <a:prstGeom prst="roundRect">
              <a:avLst>
                <a:gd name="adj" fmla="val 16568"/>
              </a:avLst>
            </a:prstGeom>
            <a:solidFill>
              <a:srgbClr val="FFFEAC"/>
            </a:solidFill>
            <a:ln>
              <a:noFill/>
            </a:ln>
            <a:effectLst>
              <a:prstShdw prst="shdw17" dist="17961" dir="2700000">
                <a:srgbClr val="7A999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27385CBC-152E-8D78-9C27-4CC862C461A5}"/>
                </a:ext>
              </a:extLst>
            </p:cNvPr>
            <p:cNvSpPr/>
            <p:nvPr/>
          </p:nvSpPr>
          <p:spPr>
            <a:xfrm>
              <a:off x="3630329" y="5726367"/>
              <a:ext cx="13195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Good effect</a:t>
              </a:r>
              <a:endPara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AutoShape 13">
            <a:extLst>
              <a:ext uri="{FF2B5EF4-FFF2-40B4-BE49-F238E27FC236}">
                <a16:creationId xmlns:a16="http://schemas.microsoft.com/office/drawing/2014/main" id="{701880BC-94E1-F445-279E-91E76503F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738" y="1059191"/>
            <a:ext cx="4281964" cy="2245533"/>
          </a:xfrm>
          <a:prstGeom prst="roundRect">
            <a:avLst>
              <a:gd name="adj" fmla="val 9081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34F94D2-E4C2-D034-E32B-9BB1FB853AFB}"/>
              </a:ext>
            </a:extLst>
          </p:cNvPr>
          <p:cNvSpPr txBox="1"/>
          <p:nvPr/>
        </p:nvSpPr>
        <p:spPr>
          <a:xfrm>
            <a:off x="1424100" y="2667481"/>
            <a:ext cx="29831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www.github.com/PaddlePaddle/PaddleSports</a:t>
            </a:r>
            <a:endParaRPr lang="zh-CN" alt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4EA578DB-54AD-B4A6-F3F1-050FF62051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59" y="1151956"/>
            <a:ext cx="3444726" cy="1474889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B806A36E-E53C-720A-666F-CFF411FDEC87}"/>
              </a:ext>
            </a:extLst>
          </p:cNvPr>
          <p:cNvSpPr txBox="1"/>
          <p:nvPr/>
        </p:nvSpPr>
        <p:spPr>
          <a:xfrm>
            <a:off x="557988" y="2658003"/>
            <a:ext cx="940924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For example</a:t>
            </a:r>
            <a:r>
              <a:rPr lang="zh-CN" altLang="en-US" sz="11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11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AutoShape 46">
            <a:extLst>
              <a:ext uri="{FF2B5EF4-FFF2-40B4-BE49-F238E27FC236}">
                <a16:creationId xmlns:a16="http://schemas.microsoft.com/office/drawing/2014/main" id="{A25534D5-DF8C-C0A9-80C0-F9D9063C8A98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24100" y="2932313"/>
            <a:ext cx="2262683" cy="289697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Multiple Object Tracking</a:t>
            </a:r>
            <a:endParaRPr lang="zh-CN" altLang="en-US" sz="14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B0C7939-709C-177B-3001-892DB8ABD816}"/>
              </a:ext>
            </a:extLst>
          </p:cNvPr>
          <p:cNvSpPr txBox="1"/>
          <p:nvPr/>
        </p:nvSpPr>
        <p:spPr>
          <a:xfrm>
            <a:off x="201183" y="6519564"/>
            <a:ext cx="8179823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Zhang Y , Wang C , Wang X ,et al.FairMOT: On the Fairness of Detection and Re-identification in Multiple Object Tracking[J].International Journal of Computer Vision, 2021(11).DOI:10.1007/S11263-021-01513-4.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7F819B6-06D7-BF84-4964-141BCCF7831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227" y="1311179"/>
            <a:ext cx="3373298" cy="295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2954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81F68-D0DD-DB51-8D00-AA5028F38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FEB9389-FD96-65AE-263E-9620C05B5A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4BB5B10-BFD1-892F-77FB-F789620FA06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7607501-BC6A-4049-C547-89676700CC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828C879-DEDE-FC03-07A1-06321E9E2204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3008D3C-1B66-F86C-E327-E3FD534FDE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sp>
        <p:nvSpPr>
          <p:cNvPr id="3" name="Rectangle 57">
            <a:extLst>
              <a:ext uri="{FF2B5EF4-FFF2-40B4-BE49-F238E27FC236}">
                <a16:creationId xmlns:a16="http://schemas.microsoft.com/office/drawing/2014/main" id="{9A121803-5B0B-5CEB-AB68-45ECA1E9B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3561601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41">
            <a:extLst>
              <a:ext uri="{FF2B5EF4-FFF2-40B4-BE49-F238E27FC236}">
                <a16:creationId xmlns:a16="http://schemas.microsoft.com/office/drawing/2014/main" id="{6220CDB3-FE0D-618F-DCD3-77F7EFAA7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3561600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57">
            <a:extLst>
              <a:ext uri="{FF2B5EF4-FFF2-40B4-BE49-F238E27FC236}">
                <a16:creationId xmlns:a16="http://schemas.microsoft.com/office/drawing/2014/main" id="{96627008-D74F-D15C-7C29-695BAF2F22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083" y="2740773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1">
            <a:extLst>
              <a:ext uri="{FF2B5EF4-FFF2-40B4-BE49-F238E27FC236}">
                <a16:creationId xmlns:a16="http://schemas.microsoft.com/office/drawing/2014/main" id="{867CE51A-2C8A-2B8A-FA95-C53CC3F32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2740772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70">
            <a:extLst>
              <a:ext uri="{FF2B5EF4-FFF2-40B4-BE49-F238E27FC236}">
                <a16:creationId xmlns:a16="http://schemas.microsoft.com/office/drawing/2014/main" id="{78520337-DAF9-7A22-D171-7A3483F56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3656856"/>
            <a:ext cx="63302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Algorithm for the preliminary Round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68">
            <a:extLst>
              <a:ext uri="{FF2B5EF4-FFF2-40B4-BE49-F238E27FC236}">
                <a16:creationId xmlns:a16="http://schemas.microsoft.com/office/drawing/2014/main" id="{3E1EFC5B-E44A-FEC3-3FCC-5A952836CE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2843367"/>
            <a:ext cx="50072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Team Introduction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68">
            <a:extLst>
              <a:ext uri="{FF2B5EF4-FFF2-40B4-BE49-F238E27FC236}">
                <a16:creationId xmlns:a16="http://schemas.microsoft.com/office/drawing/2014/main" id="{B2AE59D8-E166-86C4-EF8A-EBDEEE856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064" y="2842423"/>
            <a:ext cx="1054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68">
            <a:extLst>
              <a:ext uri="{FF2B5EF4-FFF2-40B4-BE49-F238E27FC236}">
                <a16:creationId xmlns:a16="http://schemas.microsoft.com/office/drawing/2014/main" id="{EF9628E7-73B5-3B7E-92F3-8E45100EB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3641124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Rectangle 57">
            <a:extLst>
              <a:ext uri="{FF2B5EF4-FFF2-40B4-BE49-F238E27FC236}">
                <a16:creationId xmlns:a16="http://schemas.microsoft.com/office/drawing/2014/main" id="{DCCB2792-E137-13CC-EE69-64B5AF0B9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4329950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799C12B0-EC04-27DD-4032-CD8779457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4329949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70">
            <a:extLst>
              <a:ext uri="{FF2B5EF4-FFF2-40B4-BE49-F238E27FC236}">
                <a16:creationId xmlns:a16="http://schemas.microsoft.com/office/drawing/2014/main" id="{C62113DD-532F-D2E9-FC17-45132FB3E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4441681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Algorithm for the semi-final Round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68">
            <a:extLst>
              <a:ext uri="{FF2B5EF4-FFF2-40B4-BE49-F238E27FC236}">
                <a16:creationId xmlns:a16="http://schemas.microsoft.com/office/drawing/2014/main" id="{6A755AFD-FB09-78F3-3642-4C670187B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4425949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Rectangle 57">
            <a:extLst>
              <a:ext uri="{FF2B5EF4-FFF2-40B4-BE49-F238E27FC236}">
                <a16:creationId xmlns:a16="http://schemas.microsoft.com/office/drawing/2014/main" id="{15AEDED6-3B38-B0E6-61D4-465DA218AC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7496" y="5158868"/>
            <a:ext cx="780516" cy="643341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Rectangle 41">
            <a:extLst>
              <a:ext uri="{FF2B5EF4-FFF2-40B4-BE49-F238E27FC236}">
                <a16:creationId xmlns:a16="http://schemas.microsoft.com/office/drawing/2014/main" id="{8B83F28D-83C3-AA48-A5CE-2A7F3729D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654" y="5158867"/>
            <a:ext cx="5312999" cy="643342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prstShdw prst="shdw17" dist="17961" dir="2700000">
              <a:srgbClr val="9999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70">
            <a:extLst>
              <a:ext uri="{FF2B5EF4-FFF2-40B4-BE49-F238E27FC236}">
                <a16:creationId xmlns:a16="http://schemas.microsoft.com/office/drawing/2014/main" id="{A9786F46-6F33-3A4C-B4A4-B8493A3029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517" y="5270599"/>
            <a:ext cx="5187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 Intelligent agent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68">
            <a:extLst>
              <a:ext uri="{FF2B5EF4-FFF2-40B4-BE49-F238E27FC236}">
                <a16:creationId xmlns:a16="http://schemas.microsoft.com/office/drawing/2014/main" id="{CFB4C4C4-B85C-2E38-437B-68D927016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997" y="5254867"/>
            <a:ext cx="1129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2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1">
            <a:extLst>
              <a:ext uri="{FF2B5EF4-FFF2-40B4-BE49-F238E27FC236}">
                <a16:creationId xmlns:a16="http://schemas.microsoft.com/office/drawing/2014/main" id="{95A911D6-5C5A-9CFC-0B65-B2D1FB0C2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1612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Report outline</a:t>
            </a:r>
            <a:endParaRPr lang="zh-CN" altLang="en-US" sz="4000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81059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66A86-38A5-A6BD-8DD7-438F4D25A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>
            <a:extLst>
              <a:ext uri="{FF2B5EF4-FFF2-40B4-BE49-F238E27FC236}">
                <a16:creationId xmlns:a16="http://schemas.microsoft.com/office/drawing/2014/main" id="{85BCB05B-DBE3-362C-8925-AFD71CBCD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95" y="4290719"/>
            <a:ext cx="8642958" cy="2171719"/>
          </a:xfrm>
          <a:prstGeom prst="roundRect">
            <a:avLst>
              <a:gd name="adj" fmla="val 4059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13">
            <a:extLst>
              <a:ext uri="{FF2B5EF4-FFF2-40B4-BE49-F238E27FC236}">
                <a16:creationId xmlns:a16="http://schemas.microsoft.com/office/drawing/2014/main" id="{48B51F52-7BD1-C225-0FF7-9B50F86C60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95" y="1469367"/>
            <a:ext cx="8642958" cy="2189958"/>
          </a:xfrm>
          <a:prstGeom prst="roundRect">
            <a:avLst>
              <a:gd name="adj" fmla="val 2952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29">
            <a:extLst>
              <a:ext uri="{FF2B5EF4-FFF2-40B4-BE49-F238E27FC236}">
                <a16:creationId xmlns:a16="http://schemas.microsoft.com/office/drawing/2014/main" id="{F6CFBC43-1D5D-B865-ECC3-54668B40F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9" y="990450"/>
            <a:ext cx="78106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Athlete Number Recognition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2A030F9D-0EC7-523D-2D87-11EACDAE5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85F8948-06C9-C496-542B-B0FC84F4131A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642DA4F-6E28-D15A-DA45-AB4EF79E3A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0D7C894-DFFD-3FF7-8230-7A42C21AC40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5E5DCB0-18E2-27EF-D0EA-A07B641B70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B65FB2A-D43D-6A30-A38B-9229525A66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37" y="1656539"/>
            <a:ext cx="523875" cy="16383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816E68A-FDFD-F4FD-E35F-16DB5CFD3F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48" y="1637489"/>
            <a:ext cx="1200150" cy="16668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BECC701-C9A9-A8B6-99F9-AB62114E5E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209" y="1704164"/>
            <a:ext cx="1095375" cy="15430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21686EA-4EEF-0A2C-3B21-043D6A341F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699" y="1704164"/>
            <a:ext cx="1066800" cy="15430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F4F29A2-528E-6FD6-C4C8-8948BE57D41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05" y="1637489"/>
            <a:ext cx="1123950" cy="16764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1A2E940-3FF2-FC87-3D39-5304083E9B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714" y="1656539"/>
            <a:ext cx="1076325" cy="1638300"/>
          </a:xfrm>
          <a:prstGeom prst="rect">
            <a:avLst/>
          </a:prstGeom>
        </p:spPr>
      </p:pic>
      <p:sp>
        <p:nvSpPr>
          <p:cNvPr id="22" name="箭头: 右 21">
            <a:extLst>
              <a:ext uri="{FF2B5EF4-FFF2-40B4-BE49-F238E27FC236}">
                <a16:creationId xmlns:a16="http://schemas.microsoft.com/office/drawing/2014/main" id="{2ACFADA2-FD3F-1504-DAC5-B1BD3623DCB7}"/>
              </a:ext>
            </a:extLst>
          </p:cNvPr>
          <p:cNvSpPr/>
          <p:nvPr/>
        </p:nvSpPr>
        <p:spPr>
          <a:xfrm>
            <a:off x="1039425" y="2305455"/>
            <a:ext cx="298584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箭头: 右 22">
            <a:extLst>
              <a:ext uri="{FF2B5EF4-FFF2-40B4-BE49-F238E27FC236}">
                <a16:creationId xmlns:a16="http://schemas.microsoft.com/office/drawing/2014/main" id="{DB712C09-1D6D-A01C-3958-3DE16424406E}"/>
              </a:ext>
            </a:extLst>
          </p:cNvPr>
          <p:cNvSpPr/>
          <p:nvPr/>
        </p:nvSpPr>
        <p:spPr>
          <a:xfrm>
            <a:off x="4142333" y="2305455"/>
            <a:ext cx="298584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箭头: 右 29">
            <a:extLst>
              <a:ext uri="{FF2B5EF4-FFF2-40B4-BE49-F238E27FC236}">
                <a16:creationId xmlns:a16="http://schemas.microsoft.com/office/drawing/2014/main" id="{12DC9F13-B4C2-192C-C8B9-38FE07B9090E}"/>
              </a:ext>
            </a:extLst>
          </p:cNvPr>
          <p:cNvSpPr/>
          <p:nvPr/>
        </p:nvSpPr>
        <p:spPr>
          <a:xfrm>
            <a:off x="2655978" y="2305455"/>
            <a:ext cx="298584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箭头: 右 31">
            <a:extLst>
              <a:ext uri="{FF2B5EF4-FFF2-40B4-BE49-F238E27FC236}">
                <a16:creationId xmlns:a16="http://schemas.microsoft.com/office/drawing/2014/main" id="{2C72C2B2-A517-FB36-CB53-C476291246F4}"/>
              </a:ext>
            </a:extLst>
          </p:cNvPr>
          <p:cNvSpPr/>
          <p:nvPr/>
        </p:nvSpPr>
        <p:spPr>
          <a:xfrm>
            <a:off x="5639002" y="2305455"/>
            <a:ext cx="298584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箭头: 右 33">
            <a:extLst>
              <a:ext uri="{FF2B5EF4-FFF2-40B4-BE49-F238E27FC236}">
                <a16:creationId xmlns:a16="http://schemas.microsoft.com/office/drawing/2014/main" id="{F1A73B52-053F-8F1F-28FE-8D0769A8E907}"/>
              </a:ext>
            </a:extLst>
          </p:cNvPr>
          <p:cNvSpPr/>
          <p:nvPr/>
        </p:nvSpPr>
        <p:spPr>
          <a:xfrm>
            <a:off x="7187952" y="2305455"/>
            <a:ext cx="298584" cy="223736"/>
          </a:xfrm>
          <a:prstGeom prst="rightArrow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9D61F37-FC21-BE71-252D-564F1A0A8ED9}"/>
              </a:ext>
            </a:extLst>
          </p:cNvPr>
          <p:cNvSpPr txBox="1"/>
          <p:nvPr/>
        </p:nvSpPr>
        <p:spPr>
          <a:xfrm>
            <a:off x="534649" y="3294839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6E04B21-E6A4-0290-A372-42860D2CF1BD}"/>
              </a:ext>
            </a:extLst>
          </p:cNvPr>
          <p:cNvSpPr txBox="1"/>
          <p:nvPr/>
        </p:nvSpPr>
        <p:spPr>
          <a:xfrm>
            <a:off x="3285262" y="329483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20s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F9DB5CA-671F-C076-F1BC-8B5E230910C7}"/>
              </a:ext>
            </a:extLst>
          </p:cNvPr>
          <p:cNvSpPr txBox="1"/>
          <p:nvPr/>
        </p:nvSpPr>
        <p:spPr>
          <a:xfrm>
            <a:off x="1738685" y="329483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10s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DA0F3CF-420F-A5C6-C321-7598C2D43E80}"/>
              </a:ext>
            </a:extLst>
          </p:cNvPr>
          <p:cNvSpPr txBox="1"/>
          <p:nvPr/>
        </p:nvSpPr>
        <p:spPr>
          <a:xfrm>
            <a:off x="6281446" y="329483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40s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DA7C999-6202-462E-4822-F9DE96EBE4B2}"/>
              </a:ext>
            </a:extLst>
          </p:cNvPr>
          <p:cNvSpPr txBox="1"/>
          <p:nvPr/>
        </p:nvSpPr>
        <p:spPr>
          <a:xfrm>
            <a:off x="4757115" y="329483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30s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42D6FC1-F631-D09C-28EC-708F25C3665C}"/>
              </a:ext>
            </a:extLst>
          </p:cNvPr>
          <p:cNvSpPr txBox="1"/>
          <p:nvPr/>
        </p:nvSpPr>
        <p:spPr>
          <a:xfrm>
            <a:off x="7837238" y="329483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50s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29">
            <a:extLst>
              <a:ext uri="{FF2B5EF4-FFF2-40B4-BE49-F238E27FC236}">
                <a16:creationId xmlns:a16="http://schemas.microsoft.com/office/drawing/2014/main" id="{B369601A-DAE1-159F-5F8B-873C1D40DE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9" y="3773344"/>
            <a:ext cx="78106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YOLOv8 Algorithm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1C9ABB6-E829-F2A3-8E59-CD2FADE92A15}"/>
              </a:ext>
            </a:extLst>
          </p:cNvPr>
          <p:cNvGrpSpPr/>
          <p:nvPr/>
        </p:nvGrpSpPr>
        <p:grpSpPr>
          <a:xfrm>
            <a:off x="417301" y="4370773"/>
            <a:ext cx="8459999" cy="1915838"/>
            <a:chOff x="417301" y="4370773"/>
            <a:chExt cx="8459999" cy="1915838"/>
          </a:xfrm>
        </p:grpSpPr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67C1E662-63A2-622E-3C25-41FFFEA8E6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301" y="4370773"/>
              <a:ext cx="8191737" cy="1863395"/>
            </a:xfrm>
            <a:prstGeom prst="rect">
              <a:avLst/>
            </a:prstGeom>
          </p:spPr>
        </p:pic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B3FBB048-E5BD-1B3D-BA5C-82A4DC3FD1BF}"/>
                </a:ext>
              </a:extLst>
            </p:cNvPr>
            <p:cNvSpPr/>
            <p:nvPr/>
          </p:nvSpPr>
          <p:spPr>
            <a:xfrm>
              <a:off x="2954562" y="5524504"/>
              <a:ext cx="5922738" cy="7621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4D942F87-CCC0-30DD-4599-EA7B1ABD1BEA}"/>
              </a:ext>
            </a:extLst>
          </p:cNvPr>
          <p:cNvSpPr txBox="1"/>
          <p:nvPr/>
        </p:nvSpPr>
        <p:spPr>
          <a:xfrm>
            <a:off x="2404366" y="5840472"/>
            <a:ext cx="67396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https://github.com/PaddlePaddle/PaddleYOLO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B272ADE-D4DB-43C8-BD0D-BCE5868600D1}"/>
              </a:ext>
            </a:extLst>
          </p:cNvPr>
          <p:cNvSpPr/>
          <p:nvPr/>
        </p:nvSpPr>
        <p:spPr>
          <a:xfrm>
            <a:off x="3537894" y="5840472"/>
            <a:ext cx="4456813" cy="33855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77067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BBE7B-13B4-A03B-00EF-CBF8E3617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29">
            <a:extLst>
              <a:ext uri="{FF2B5EF4-FFF2-40B4-BE49-F238E27FC236}">
                <a16:creationId xmlns:a16="http://schemas.microsoft.com/office/drawing/2014/main" id="{99D16478-119C-D5B5-D6C8-C101C2379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8" y="906439"/>
            <a:ext cx="92221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Some players have clear numbers, while others do not</a:t>
            </a:r>
          </a:p>
          <a:p>
            <a:pPr marL="457200" lvl="1" indent="0"/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-&gt; Difficult to predict accurately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C181C3B7-B435-6E1E-EBFB-75397744EA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19EDD6-AFD2-797C-70EF-0466B88470A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18874C1-DF7A-36A5-29FD-50A800C5E1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21FDA0C6-5986-E123-0671-F0DDE349C78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2B7A665-A532-DC8F-F5CF-DE4F53DBB3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7B233F4-188B-9E78-3B4B-FB381CEA2969}"/>
              </a:ext>
            </a:extLst>
          </p:cNvPr>
          <p:cNvGrpSpPr/>
          <p:nvPr/>
        </p:nvGrpSpPr>
        <p:grpSpPr>
          <a:xfrm>
            <a:off x="237995" y="1758621"/>
            <a:ext cx="8642958" cy="2330784"/>
            <a:chOff x="237995" y="1428384"/>
            <a:chExt cx="8642958" cy="2460995"/>
          </a:xfrm>
        </p:grpSpPr>
        <p:sp>
          <p:nvSpPr>
            <p:cNvPr id="86" name="AutoShape 13">
              <a:extLst>
                <a:ext uri="{FF2B5EF4-FFF2-40B4-BE49-F238E27FC236}">
                  <a16:creationId xmlns:a16="http://schemas.microsoft.com/office/drawing/2014/main" id="{74FBF052-FB1D-69BE-2A12-5BDDAF0DFD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995" y="1428384"/>
              <a:ext cx="8642958" cy="2440742"/>
            </a:xfrm>
            <a:prstGeom prst="roundRect">
              <a:avLst>
                <a:gd name="adj" fmla="val 9081"/>
              </a:avLst>
            </a:prstGeom>
            <a:solidFill>
              <a:sysClr val="window" lastClr="FFFFFF"/>
            </a:solidFill>
            <a:ln w="25400" cap="rnd">
              <a:noFill/>
              <a:prstDash val="sysDot"/>
              <a:round/>
            </a:ln>
            <a:effectLst>
              <a:glow rad="63500">
                <a:srgbClr val="808080">
                  <a:satMod val="175000"/>
                  <a:alpha val="40000"/>
                </a:srgbClr>
              </a:glow>
            </a:effectLst>
          </p:spPr>
          <p:txBody>
            <a:bodyPr wrap="none" anchor="ctr"/>
            <a:lstStyle/>
            <a:p>
              <a:pPr algn="ctr"/>
              <a:endPara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7270F33A-E515-C8FC-792D-7928A4C2D598}"/>
                </a:ext>
              </a:extLst>
            </p:cNvPr>
            <p:cNvGrpSpPr/>
            <p:nvPr/>
          </p:nvGrpSpPr>
          <p:grpSpPr>
            <a:xfrm>
              <a:off x="455112" y="1862697"/>
              <a:ext cx="6386612" cy="2026682"/>
              <a:chOff x="743209" y="1925327"/>
              <a:chExt cx="7526667" cy="2026682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id="{F6BCA911-D29F-1CC7-625A-1F1BD66812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3209" y="1944377"/>
                <a:ext cx="523875" cy="1638300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76E0A9B7-8E75-0396-CFF3-9DD17FC8DAA3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1220" y="1925327"/>
                <a:ext cx="1080000" cy="1666875"/>
              </a:xfrm>
              <a:prstGeom prst="rect">
                <a:avLst/>
              </a:pr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27F72DBD-4DEA-C4A3-15AD-573A2760A7D5}"/>
                  </a:ext>
                </a:extLst>
              </p:cNvPr>
              <p:cNvPicPr>
                <a:picLocks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03151" y="1992002"/>
                <a:ext cx="900000" cy="1543050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E12D347A-D4A3-A5C6-0EF1-653B82F4ACA5}"/>
                  </a:ext>
                </a:extLst>
              </p:cNvPr>
              <p:cNvPicPr>
                <a:picLocks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00485" y="1992002"/>
                <a:ext cx="900000" cy="1543050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47BFE962-CD1C-8AA4-469C-21EA562BC42E}"/>
                  </a:ext>
                </a:extLst>
              </p:cNvPr>
              <p:cNvPicPr>
                <a:picLocks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84631" y="1925327"/>
                <a:ext cx="900000" cy="1676400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47772AC3-D8FD-68C4-AA5D-69ADA0017E76}"/>
                  </a:ext>
                </a:extLst>
              </p:cNvPr>
              <p:cNvPicPr>
                <a:picLocks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69876" y="1944377"/>
                <a:ext cx="900000" cy="1638300"/>
              </a:xfrm>
              <a:prstGeom prst="rect">
                <a:avLst/>
              </a:prstGeom>
            </p:spPr>
          </p:pic>
          <p:sp>
            <p:nvSpPr>
              <p:cNvPr id="22" name="箭头: 右 21">
                <a:extLst>
                  <a:ext uri="{FF2B5EF4-FFF2-40B4-BE49-F238E27FC236}">
                    <a16:creationId xmlns:a16="http://schemas.microsoft.com/office/drawing/2014/main" id="{4010729B-6EBA-F7AF-6530-98757E0555A1}"/>
                  </a:ext>
                </a:extLst>
              </p:cNvPr>
              <p:cNvSpPr/>
              <p:nvPr/>
            </p:nvSpPr>
            <p:spPr>
              <a:xfrm>
                <a:off x="1314997" y="2593293"/>
                <a:ext cx="298584" cy="223736"/>
              </a:xfrm>
              <a:prstGeom prst="rightArrow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箭头: 右 22">
                <a:extLst>
                  <a:ext uri="{FF2B5EF4-FFF2-40B4-BE49-F238E27FC236}">
                    <a16:creationId xmlns:a16="http://schemas.microsoft.com/office/drawing/2014/main" id="{ED7BFC19-D57F-9695-B91F-0B9248B7D4A1}"/>
                  </a:ext>
                </a:extLst>
              </p:cNvPr>
              <p:cNvSpPr/>
              <p:nvPr/>
            </p:nvSpPr>
            <p:spPr>
              <a:xfrm>
                <a:off x="4192437" y="2593293"/>
                <a:ext cx="298584" cy="223736"/>
              </a:xfrm>
              <a:prstGeom prst="rightArrow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箭头: 右 29">
                <a:extLst>
                  <a:ext uri="{FF2B5EF4-FFF2-40B4-BE49-F238E27FC236}">
                    <a16:creationId xmlns:a16="http://schemas.microsoft.com/office/drawing/2014/main" id="{B96DBDA2-25D1-4571-0A1F-B0433A8B6EE2}"/>
                  </a:ext>
                </a:extLst>
              </p:cNvPr>
              <p:cNvSpPr/>
              <p:nvPr/>
            </p:nvSpPr>
            <p:spPr>
              <a:xfrm>
                <a:off x="2818816" y="2593293"/>
                <a:ext cx="298584" cy="223736"/>
              </a:xfrm>
              <a:prstGeom prst="rightArrow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箭头: 右 31">
                <a:extLst>
                  <a:ext uri="{FF2B5EF4-FFF2-40B4-BE49-F238E27FC236}">
                    <a16:creationId xmlns:a16="http://schemas.microsoft.com/office/drawing/2014/main" id="{D42B118A-6789-8705-7071-FB14D71029CC}"/>
                  </a:ext>
                </a:extLst>
              </p:cNvPr>
              <p:cNvSpPr/>
              <p:nvPr/>
            </p:nvSpPr>
            <p:spPr>
              <a:xfrm>
                <a:off x="5601424" y="2593293"/>
                <a:ext cx="298584" cy="223736"/>
              </a:xfrm>
              <a:prstGeom prst="rightArrow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箭头: 右 33">
                <a:extLst>
                  <a:ext uri="{FF2B5EF4-FFF2-40B4-BE49-F238E27FC236}">
                    <a16:creationId xmlns:a16="http://schemas.microsoft.com/office/drawing/2014/main" id="{4CC02223-E3EE-F9CC-E01E-9BEFBDAA4812}"/>
                  </a:ext>
                </a:extLst>
              </p:cNvPr>
              <p:cNvSpPr/>
              <p:nvPr/>
            </p:nvSpPr>
            <p:spPr>
              <a:xfrm>
                <a:off x="6975010" y="2593293"/>
                <a:ext cx="298584" cy="223736"/>
              </a:xfrm>
              <a:prstGeom prst="rightArrow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7E8D1DA9-5D59-998A-5D29-F15F776CD9F8}"/>
                  </a:ext>
                </a:extLst>
              </p:cNvPr>
              <p:cNvSpPr txBox="1"/>
              <p:nvPr/>
            </p:nvSpPr>
            <p:spPr>
              <a:xfrm>
                <a:off x="810221" y="3582677"/>
                <a:ext cx="4594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1s</a:t>
                </a:r>
                <a:endParaRPr lang="zh-CN" altLang="en-US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EE0EB855-5B3F-9B69-65CE-B7110EFD4315}"/>
                  </a:ext>
                </a:extLst>
              </p:cNvPr>
              <p:cNvSpPr txBox="1"/>
              <p:nvPr/>
            </p:nvSpPr>
            <p:spPr>
              <a:xfrm>
                <a:off x="3435574" y="3582677"/>
                <a:ext cx="5954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20s</a:t>
                </a:r>
                <a:endParaRPr lang="zh-CN" altLang="en-US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451415C2-152D-BAE8-CDE4-E9AE80D68DED}"/>
                  </a:ext>
                </a:extLst>
              </p:cNvPr>
              <p:cNvSpPr txBox="1"/>
              <p:nvPr/>
            </p:nvSpPr>
            <p:spPr>
              <a:xfrm>
                <a:off x="1951627" y="3582677"/>
                <a:ext cx="5954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10s</a:t>
                </a:r>
                <a:endParaRPr lang="zh-CN" altLang="en-US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F954C65-6948-0DAD-C885-77C9C7E21836}"/>
                  </a:ext>
                </a:extLst>
              </p:cNvPr>
              <p:cNvSpPr txBox="1"/>
              <p:nvPr/>
            </p:nvSpPr>
            <p:spPr>
              <a:xfrm>
                <a:off x="6206290" y="3582677"/>
                <a:ext cx="5954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40s</a:t>
                </a:r>
                <a:endParaRPr lang="zh-CN" altLang="en-US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A8BCF8B0-2EB3-324D-5131-2E4B2E67C467}"/>
                  </a:ext>
                </a:extLst>
              </p:cNvPr>
              <p:cNvSpPr txBox="1"/>
              <p:nvPr/>
            </p:nvSpPr>
            <p:spPr>
              <a:xfrm>
                <a:off x="4819745" y="3582677"/>
                <a:ext cx="5954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30s</a:t>
                </a:r>
                <a:endParaRPr lang="zh-CN" altLang="en-US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6FF6F290-87CF-736C-AA40-AFA733205660}"/>
                  </a:ext>
                </a:extLst>
              </p:cNvPr>
              <p:cNvSpPr txBox="1"/>
              <p:nvPr/>
            </p:nvSpPr>
            <p:spPr>
              <a:xfrm>
                <a:off x="7574192" y="3582677"/>
                <a:ext cx="5954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50s</a:t>
                </a:r>
                <a:endParaRPr lang="zh-CN" altLang="en-US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8" name="AutoShape 46">
              <a:extLst>
                <a:ext uri="{FF2B5EF4-FFF2-40B4-BE49-F238E27FC236}">
                  <a16:creationId xmlns:a16="http://schemas.microsoft.com/office/drawing/2014/main" id="{AE872138-26F6-FDA1-DA65-CE54E494141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01672" y="1500512"/>
              <a:ext cx="1480153" cy="377573"/>
            </a:xfrm>
            <a:prstGeom prst="roundRect">
              <a:avLst>
                <a:gd name="adj" fmla="val 21093"/>
              </a:avLst>
            </a:prstGeom>
            <a:gradFill rotWithShape="1">
              <a:gsLst>
                <a:gs pos="0">
                  <a:srgbClr val="CCFFFF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ffectLst>
              <a:prstShdw prst="shdw17" dist="17961" dir="2700000">
                <a:srgbClr val="7A999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Clear number</a:t>
              </a:r>
              <a:endPara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箭头: 右 90">
              <a:extLst>
                <a:ext uri="{FF2B5EF4-FFF2-40B4-BE49-F238E27FC236}">
                  <a16:creationId xmlns:a16="http://schemas.microsoft.com/office/drawing/2014/main" id="{786F0422-B26F-B3E0-CD65-7610D416F4D3}"/>
                </a:ext>
              </a:extLst>
            </p:cNvPr>
            <p:cNvSpPr/>
            <p:nvPr/>
          </p:nvSpPr>
          <p:spPr>
            <a:xfrm>
              <a:off x="6984099" y="2669245"/>
              <a:ext cx="253358" cy="223736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690639B-33CB-3C53-4A84-24F7A3B007D5}"/>
                </a:ext>
              </a:extLst>
            </p:cNvPr>
            <p:cNvSpPr/>
            <p:nvPr/>
          </p:nvSpPr>
          <p:spPr>
            <a:xfrm>
              <a:off x="7533129" y="2124901"/>
              <a:ext cx="876821" cy="1142465"/>
            </a:xfrm>
            <a:custGeom>
              <a:avLst/>
              <a:gdLst>
                <a:gd name="connsiteX0" fmla="*/ 0 w 876821"/>
                <a:gd name="connsiteY0" fmla="*/ 1140146 h 1142465"/>
                <a:gd name="connsiteX1" fmla="*/ 237994 w 876821"/>
                <a:gd name="connsiteY1" fmla="*/ 914677 h 1142465"/>
                <a:gd name="connsiteX2" fmla="*/ 425884 w 876821"/>
                <a:gd name="connsiteY2" fmla="*/ 277 h 1142465"/>
                <a:gd name="connsiteX3" fmla="*/ 563671 w 876821"/>
                <a:gd name="connsiteY3" fmla="*/ 1014885 h 1142465"/>
                <a:gd name="connsiteX4" fmla="*/ 876821 w 876821"/>
                <a:gd name="connsiteY4" fmla="*/ 1127620 h 114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21" h="1142465">
                  <a:moveTo>
                    <a:pt x="0" y="1140146"/>
                  </a:moveTo>
                  <a:cubicBezTo>
                    <a:pt x="83506" y="1122400"/>
                    <a:pt x="167013" y="1104655"/>
                    <a:pt x="237994" y="914677"/>
                  </a:cubicBezTo>
                  <a:cubicBezTo>
                    <a:pt x="308975" y="724699"/>
                    <a:pt x="371604" y="-16424"/>
                    <a:pt x="425884" y="277"/>
                  </a:cubicBezTo>
                  <a:cubicBezTo>
                    <a:pt x="480164" y="16978"/>
                    <a:pt x="488515" y="826995"/>
                    <a:pt x="563671" y="1014885"/>
                  </a:cubicBezTo>
                  <a:cubicBezTo>
                    <a:pt x="638827" y="1202775"/>
                    <a:pt x="876821" y="1127620"/>
                    <a:pt x="876821" y="112762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C2C4F4BC-D699-3589-D4BD-E998341883E4}"/>
                </a:ext>
              </a:extLst>
            </p:cNvPr>
            <p:cNvCxnSpPr/>
            <p:nvPr/>
          </p:nvCxnSpPr>
          <p:spPr>
            <a:xfrm>
              <a:off x="7429854" y="3378896"/>
              <a:ext cx="980096" cy="0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89EF63A8-D4B4-8958-8AA4-423B7034E3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49076" y="1834183"/>
              <a:ext cx="0" cy="1704914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FD03CB0-5BD1-5E4C-CA7F-EC6A45C0A9FA}"/>
                </a:ext>
              </a:extLst>
            </p:cNvPr>
            <p:cNvSpPr/>
            <p:nvPr/>
          </p:nvSpPr>
          <p:spPr>
            <a:xfrm>
              <a:off x="7429854" y="1827746"/>
              <a:ext cx="1074199" cy="175105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A2C2C42-F6C0-FCFE-A57A-AC85A32C58B2}"/>
              </a:ext>
            </a:extLst>
          </p:cNvPr>
          <p:cNvGrpSpPr/>
          <p:nvPr/>
        </p:nvGrpSpPr>
        <p:grpSpPr>
          <a:xfrm>
            <a:off x="237995" y="4159969"/>
            <a:ext cx="8642958" cy="2364927"/>
            <a:chOff x="237995" y="4004914"/>
            <a:chExt cx="8642958" cy="2519982"/>
          </a:xfrm>
        </p:grpSpPr>
        <p:sp>
          <p:nvSpPr>
            <p:cNvPr id="84" name="AutoShape 13">
              <a:extLst>
                <a:ext uri="{FF2B5EF4-FFF2-40B4-BE49-F238E27FC236}">
                  <a16:creationId xmlns:a16="http://schemas.microsoft.com/office/drawing/2014/main" id="{D5584441-CD83-8C61-B5F2-F87282605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995" y="4004914"/>
              <a:ext cx="8642958" cy="2519982"/>
            </a:xfrm>
            <a:prstGeom prst="roundRect">
              <a:avLst>
                <a:gd name="adj" fmla="val 8424"/>
              </a:avLst>
            </a:prstGeom>
            <a:solidFill>
              <a:sysClr val="window" lastClr="FFFFFF"/>
            </a:solidFill>
            <a:ln w="25400" cap="rnd">
              <a:noFill/>
              <a:prstDash val="sysDot"/>
              <a:round/>
            </a:ln>
            <a:effectLst>
              <a:glow rad="63500">
                <a:srgbClr val="808080">
                  <a:satMod val="175000"/>
                  <a:alpha val="40000"/>
                </a:srgbClr>
              </a:glow>
            </a:effectLst>
          </p:spPr>
          <p:txBody>
            <a:bodyPr wrap="none" anchor="ctr"/>
            <a:lstStyle/>
            <a:p>
              <a:pPr algn="ctr"/>
              <a:endPara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箭头: 右 13">
              <a:extLst>
                <a:ext uri="{FF2B5EF4-FFF2-40B4-BE49-F238E27FC236}">
                  <a16:creationId xmlns:a16="http://schemas.microsoft.com/office/drawing/2014/main" id="{B3F34358-0CD8-36D6-5BAB-CA075A4C646A}"/>
                </a:ext>
              </a:extLst>
            </p:cNvPr>
            <p:cNvSpPr/>
            <p:nvPr/>
          </p:nvSpPr>
          <p:spPr>
            <a:xfrm>
              <a:off x="1118926" y="5166179"/>
              <a:ext cx="255988" cy="22373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箭头: 右 15">
              <a:extLst>
                <a:ext uri="{FF2B5EF4-FFF2-40B4-BE49-F238E27FC236}">
                  <a16:creationId xmlns:a16="http://schemas.microsoft.com/office/drawing/2014/main" id="{42506281-42D3-CB8A-7413-1A1091525808}"/>
                </a:ext>
              </a:extLst>
            </p:cNvPr>
            <p:cNvSpPr/>
            <p:nvPr/>
          </p:nvSpPr>
          <p:spPr>
            <a:xfrm>
              <a:off x="3006031" y="5166179"/>
              <a:ext cx="255988" cy="22373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箭头: 右 16">
              <a:extLst>
                <a:ext uri="{FF2B5EF4-FFF2-40B4-BE49-F238E27FC236}">
                  <a16:creationId xmlns:a16="http://schemas.microsoft.com/office/drawing/2014/main" id="{987033C9-819C-DB81-4EDA-B4D7D820B483}"/>
                </a:ext>
              </a:extLst>
            </p:cNvPr>
            <p:cNvSpPr/>
            <p:nvPr/>
          </p:nvSpPr>
          <p:spPr>
            <a:xfrm>
              <a:off x="2069955" y="5166179"/>
              <a:ext cx="255988" cy="22373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箭头: 右 17">
              <a:extLst>
                <a:ext uri="{FF2B5EF4-FFF2-40B4-BE49-F238E27FC236}">
                  <a16:creationId xmlns:a16="http://schemas.microsoft.com/office/drawing/2014/main" id="{7CAB81F1-2DE0-9512-9FE7-44E3FAAD5549}"/>
                </a:ext>
              </a:extLst>
            </p:cNvPr>
            <p:cNvSpPr/>
            <p:nvPr/>
          </p:nvSpPr>
          <p:spPr>
            <a:xfrm>
              <a:off x="3947377" y="5166179"/>
              <a:ext cx="255988" cy="22373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箭头: 右 19">
              <a:extLst>
                <a:ext uri="{FF2B5EF4-FFF2-40B4-BE49-F238E27FC236}">
                  <a16:creationId xmlns:a16="http://schemas.microsoft.com/office/drawing/2014/main" id="{25182736-1E44-D09F-2BEA-2C60EC6093A2}"/>
                </a:ext>
              </a:extLst>
            </p:cNvPr>
            <p:cNvSpPr/>
            <p:nvPr/>
          </p:nvSpPr>
          <p:spPr>
            <a:xfrm>
              <a:off x="4963940" y="5166179"/>
              <a:ext cx="255988" cy="223736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88CEE3D-3079-4527-5245-455AAB72FAB4}"/>
                </a:ext>
              </a:extLst>
            </p:cNvPr>
            <p:cNvSpPr txBox="1"/>
            <p:nvPr/>
          </p:nvSpPr>
          <p:spPr>
            <a:xfrm>
              <a:off x="625297" y="6155563"/>
              <a:ext cx="3898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801C1F2-7643-6218-6703-7DE5CC0C3E3E}"/>
                </a:ext>
              </a:extLst>
            </p:cNvPr>
            <p:cNvSpPr txBox="1"/>
            <p:nvPr/>
          </p:nvSpPr>
          <p:spPr>
            <a:xfrm>
              <a:off x="2443037" y="6155563"/>
              <a:ext cx="505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3270C7D-04CF-BC18-5798-0F0419CEA33B}"/>
                </a:ext>
              </a:extLst>
            </p:cNvPr>
            <p:cNvSpPr txBox="1"/>
            <p:nvPr/>
          </p:nvSpPr>
          <p:spPr>
            <a:xfrm>
              <a:off x="1514403" y="6155563"/>
              <a:ext cx="505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6E91005-18C2-391A-ED27-63C9A109F3E6}"/>
                </a:ext>
              </a:extLst>
            </p:cNvPr>
            <p:cNvSpPr txBox="1"/>
            <p:nvPr/>
          </p:nvSpPr>
          <p:spPr>
            <a:xfrm>
              <a:off x="4362154" y="6155563"/>
              <a:ext cx="505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40s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A910448-902C-8742-9D01-21DC76404DB4}"/>
                </a:ext>
              </a:extLst>
            </p:cNvPr>
            <p:cNvSpPr txBox="1"/>
            <p:nvPr/>
          </p:nvSpPr>
          <p:spPr>
            <a:xfrm>
              <a:off x="3389945" y="6155563"/>
              <a:ext cx="505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30s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0295FC6-687C-7CAF-7D05-E78B447BCF85}"/>
                </a:ext>
              </a:extLst>
            </p:cNvPr>
            <p:cNvSpPr txBox="1"/>
            <p:nvPr/>
          </p:nvSpPr>
          <p:spPr>
            <a:xfrm>
              <a:off x="5563556" y="6155563"/>
              <a:ext cx="505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50s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DC413A98-8FB4-E179-4097-359970874F8D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845" y="4504047"/>
              <a:ext cx="432100" cy="1548000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0DF747C8-2AE9-C098-4BE1-349C3C3804C5}"/>
                </a:ext>
              </a:extLst>
            </p:cNvPr>
            <p:cNvPicPr>
              <a:picLocks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0832" y="4504047"/>
              <a:ext cx="432100" cy="1548000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EC76FFA0-50F6-192D-027C-A050142C6716}"/>
                </a:ext>
              </a:extLst>
            </p:cNvPr>
            <p:cNvPicPr>
              <a:picLocks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3037" y="4504047"/>
              <a:ext cx="432100" cy="1548000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7D0AA757-B180-60F6-0F00-CB8B87505F9C}"/>
                </a:ext>
              </a:extLst>
            </p:cNvPr>
            <p:cNvPicPr>
              <a:picLocks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1031" y="4504047"/>
              <a:ext cx="432100" cy="1548000"/>
            </a:xfrm>
            <a:prstGeom prst="rect">
              <a:avLst/>
            </a:prstGeom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AD58FB7D-B3CD-EDD9-F5AB-DB778994F06E}"/>
                </a:ext>
              </a:extLst>
            </p:cNvPr>
            <p:cNvPicPr>
              <a:picLocks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2697" y="4504047"/>
              <a:ext cx="432100" cy="1548000"/>
            </a:xfrm>
            <a:prstGeom prst="rect">
              <a:avLst/>
            </a:prstGeom>
          </p:spPr>
        </p:pic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9F0B6325-43A9-0103-ADE6-44E297088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3964" y="4505226"/>
              <a:ext cx="873986" cy="1548000"/>
            </a:xfrm>
            <a:prstGeom prst="rect">
              <a:avLst/>
            </a:prstGeom>
          </p:spPr>
        </p:pic>
        <p:sp>
          <p:nvSpPr>
            <p:cNvPr id="89" name="AutoShape 46">
              <a:extLst>
                <a:ext uri="{FF2B5EF4-FFF2-40B4-BE49-F238E27FC236}">
                  <a16:creationId xmlns:a16="http://schemas.microsoft.com/office/drawing/2014/main" id="{BA7D9975-06B8-4DC8-4EC9-3E9AE81C17F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23131" y="4089456"/>
              <a:ext cx="1530832" cy="372286"/>
            </a:xfrm>
            <a:prstGeom prst="roundRect">
              <a:avLst>
                <a:gd name="adj" fmla="val 21093"/>
              </a:avLst>
            </a:prstGeom>
            <a:gradFill rotWithShape="1">
              <a:gsLst>
                <a:gs pos="0">
                  <a:srgbClr val="CCFFFF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ffectLst>
              <a:prstShdw prst="shdw17" dist="17961" dir="2700000">
                <a:srgbClr val="7A9999"/>
              </a:prst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Fuzzy number</a:t>
              </a:r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0" name="箭头: 右 89">
              <a:extLst>
                <a:ext uri="{FF2B5EF4-FFF2-40B4-BE49-F238E27FC236}">
                  <a16:creationId xmlns:a16="http://schemas.microsoft.com/office/drawing/2014/main" id="{3618C26B-7BDE-05D2-AAD3-9582B2701009}"/>
                </a:ext>
              </a:extLst>
            </p:cNvPr>
            <p:cNvSpPr/>
            <p:nvPr/>
          </p:nvSpPr>
          <p:spPr>
            <a:xfrm>
              <a:off x="6477236" y="5281655"/>
              <a:ext cx="253358" cy="223736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1CD6C8A2-7C4D-AE1B-DB19-314BD798D73F}"/>
                </a:ext>
              </a:extLst>
            </p:cNvPr>
            <p:cNvGrpSpPr/>
            <p:nvPr/>
          </p:nvGrpSpPr>
          <p:grpSpPr>
            <a:xfrm>
              <a:off x="6995273" y="4802511"/>
              <a:ext cx="1663416" cy="1064533"/>
              <a:chOff x="7018944" y="4739585"/>
              <a:chExt cx="1663416" cy="1064533"/>
            </a:xfrm>
          </p:grpSpPr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97331BDF-1E15-8D1E-6627-53F7E5CBDD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18944" y="5498317"/>
                <a:ext cx="163821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3AB6BBD6-0D4A-7452-66DB-24768F1926D2}"/>
                  </a:ext>
                </a:extLst>
              </p:cNvPr>
              <p:cNvSpPr/>
              <p:nvPr/>
            </p:nvSpPr>
            <p:spPr>
              <a:xfrm>
                <a:off x="7028925" y="5007762"/>
                <a:ext cx="1653435" cy="338267"/>
              </a:xfrm>
              <a:custGeom>
                <a:avLst/>
                <a:gdLst>
                  <a:gd name="connsiteX0" fmla="*/ 0 w 1653435"/>
                  <a:gd name="connsiteY0" fmla="*/ 338267 h 338267"/>
                  <a:gd name="connsiteX1" fmla="*/ 388306 w 1653435"/>
                  <a:gd name="connsiteY1" fmla="*/ 275637 h 338267"/>
                  <a:gd name="connsiteX2" fmla="*/ 814191 w 1653435"/>
                  <a:gd name="connsiteY2" fmla="*/ 64 h 338267"/>
                  <a:gd name="connsiteX3" fmla="*/ 1139868 w 1653435"/>
                  <a:gd name="connsiteY3" fmla="*/ 250585 h 338267"/>
                  <a:gd name="connsiteX4" fmla="*/ 1653435 w 1653435"/>
                  <a:gd name="connsiteY4" fmla="*/ 338267 h 338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3435" h="338267">
                    <a:moveTo>
                      <a:pt x="0" y="338267"/>
                    </a:moveTo>
                    <a:cubicBezTo>
                      <a:pt x="126304" y="335135"/>
                      <a:pt x="252608" y="332004"/>
                      <a:pt x="388306" y="275637"/>
                    </a:cubicBezTo>
                    <a:cubicBezTo>
                      <a:pt x="524004" y="219270"/>
                      <a:pt x="688931" y="4239"/>
                      <a:pt x="814191" y="64"/>
                    </a:cubicBezTo>
                    <a:cubicBezTo>
                      <a:pt x="939451" y="-4111"/>
                      <a:pt x="999994" y="194218"/>
                      <a:pt x="1139868" y="250585"/>
                    </a:cubicBezTo>
                    <a:cubicBezTo>
                      <a:pt x="1279742" y="306952"/>
                      <a:pt x="1480158" y="325741"/>
                      <a:pt x="1653435" y="338267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B516CF6B-8370-F5AF-60F4-2D32544018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855642" y="4739585"/>
                <a:ext cx="0" cy="1064533"/>
              </a:xfrm>
              <a:prstGeom prst="line">
                <a:avLst/>
              </a:prstGeom>
              <a:ln w="19050">
                <a:solidFill>
                  <a:srgbClr val="0000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87535308-3F8D-E320-97F4-567D494A04CA}"/>
                </a:ext>
              </a:extLst>
            </p:cNvPr>
            <p:cNvSpPr/>
            <p:nvPr/>
          </p:nvSpPr>
          <p:spPr>
            <a:xfrm>
              <a:off x="6979879" y="4778683"/>
              <a:ext cx="1671081" cy="108836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4AC02B8-5B80-72C7-20C0-8EF56977A77B}"/>
                </a:ext>
              </a:extLst>
            </p:cNvPr>
            <p:cNvGrpSpPr/>
            <p:nvPr/>
          </p:nvGrpSpPr>
          <p:grpSpPr>
            <a:xfrm>
              <a:off x="6387306" y="4215665"/>
              <a:ext cx="2437527" cy="396059"/>
              <a:chOff x="1383903" y="4573127"/>
              <a:chExt cx="5705495" cy="396059"/>
            </a:xfrm>
          </p:grpSpPr>
          <p:sp>
            <p:nvSpPr>
              <p:cNvPr id="6" name="AutoShape 46">
                <a:extLst>
                  <a:ext uri="{FF2B5EF4-FFF2-40B4-BE49-F238E27FC236}">
                    <a16:creationId xmlns:a16="http://schemas.microsoft.com/office/drawing/2014/main" id="{A023BCAF-6F3E-109A-BB5E-E449982F45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455186" y="4575403"/>
                <a:ext cx="5460968" cy="393783"/>
              </a:xfrm>
              <a:prstGeom prst="roundRect">
                <a:avLst>
                  <a:gd name="adj" fmla="val 16568"/>
                </a:avLst>
              </a:prstGeom>
              <a:solidFill>
                <a:srgbClr val="FFFEAC"/>
              </a:solidFill>
              <a:ln>
                <a:noFill/>
              </a:ln>
              <a:effectLst>
                <a:prstShdw prst="shdw17" dist="17961" dir="2700000">
                  <a:srgbClr val="7A9999"/>
                </a:prstShdw>
              </a:effectLst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69AFAE0D-0316-9784-D633-42377BC79F2D}"/>
                  </a:ext>
                </a:extLst>
              </p:cNvPr>
              <p:cNvSpPr/>
              <p:nvPr/>
            </p:nvSpPr>
            <p:spPr>
              <a:xfrm>
                <a:off x="1383903" y="4573127"/>
                <a:ext cx="5705495" cy="3935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Difficulty in prediction</a:t>
                </a:r>
                <a:endParaRPr lang="zh-CN" altLang="en-US" b="1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679320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8412F-BDE5-7CD2-B9C7-F04E7D54E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3">
            <a:extLst>
              <a:ext uri="{FF2B5EF4-FFF2-40B4-BE49-F238E27FC236}">
                <a16:creationId xmlns:a16="http://schemas.microsoft.com/office/drawing/2014/main" id="{D4C09626-113E-A5F8-0243-BC4D4D39B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1911" y="1455638"/>
            <a:ext cx="3490439" cy="5095237"/>
          </a:xfrm>
          <a:prstGeom prst="roundRect">
            <a:avLst>
              <a:gd name="adj" fmla="val 4922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3DB4DDA-D190-2522-3FAC-C12A10DE2122}"/>
              </a:ext>
            </a:extLst>
          </p:cNvPr>
          <p:cNvGrpSpPr/>
          <p:nvPr/>
        </p:nvGrpSpPr>
        <p:grpSpPr>
          <a:xfrm>
            <a:off x="5563470" y="4456609"/>
            <a:ext cx="1276075" cy="1717236"/>
            <a:chOff x="5563470" y="4456609"/>
            <a:chExt cx="1415179" cy="1717236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82FD8F3C-B50E-1D76-E8AC-00C7A854B9CB}"/>
                </a:ext>
              </a:extLst>
            </p:cNvPr>
            <p:cNvGrpSpPr/>
            <p:nvPr/>
          </p:nvGrpSpPr>
          <p:grpSpPr>
            <a:xfrm>
              <a:off x="5732621" y="4468931"/>
              <a:ext cx="980096" cy="1704914"/>
              <a:chOff x="3697106" y="1871761"/>
              <a:chExt cx="980096" cy="1704914"/>
            </a:xfrm>
          </p:grpSpPr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E017398C-3A0A-F9B4-E4DA-5E8FFD31DA3D}"/>
                  </a:ext>
                </a:extLst>
              </p:cNvPr>
              <p:cNvCxnSpPr/>
              <p:nvPr/>
            </p:nvCxnSpPr>
            <p:spPr>
              <a:xfrm>
                <a:off x="3697106" y="3416474"/>
                <a:ext cx="980096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28610212-00B1-0A67-91D2-2C43D9DC4E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16328" y="1871761"/>
                <a:ext cx="0" cy="1704914"/>
              </a:xfrm>
              <a:prstGeom prst="line">
                <a:avLst/>
              </a:prstGeom>
              <a:ln w="19050">
                <a:solidFill>
                  <a:srgbClr val="0000FF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77A1A97-0DD8-83E7-AA8E-4C22230E4DC0}"/>
                </a:ext>
              </a:extLst>
            </p:cNvPr>
            <p:cNvSpPr/>
            <p:nvPr/>
          </p:nvSpPr>
          <p:spPr>
            <a:xfrm>
              <a:off x="6159500" y="4625975"/>
              <a:ext cx="174625" cy="276225"/>
            </a:xfrm>
            <a:custGeom>
              <a:avLst/>
              <a:gdLst>
                <a:gd name="connsiteX0" fmla="*/ 0 w 174625"/>
                <a:gd name="connsiteY0" fmla="*/ 222250 h 276225"/>
                <a:gd name="connsiteX1" fmla="*/ 63500 w 174625"/>
                <a:gd name="connsiteY1" fmla="*/ 273050 h 276225"/>
                <a:gd name="connsiteX2" fmla="*/ 88900 w 174625"/>
                <a:gd name="connsiteY2" fmla="*/ 165100 h 276225"/>
                <a:gd name="connsiteX3" fmla="*/ 107950 w 174625"/>
                <a:gd name="connsiteY3" fmla="*/ 276225 h 276225"/>
                <a:gd name="connsiteX4" fmla="*/ 174625 w 174625"/>
                <a:gd name="connsiteY4" fmla="*/ 273050 h 276225"/>
                <a:gd name="connsiteX5" fmla="*/ 123825 w 174625"/>
                <a:gd name="connsiteY5" fmla="*/ 9525 h 276225"/>
                <a:gd name="connsiteX6" fmla="*/ 92075 w 174625"/>
                <a:gd name="connsiteY6" fmla="*/ 0 h 276225"/>
                <a:gd name="connsiteX7" fmla="*/ 63500 w 174625"/>
                <a:gd name="connsiteY7" fmla="*/ 25400 h 276225"/>
                <a:gd name="connsiteX8" fmla="*/ 0 w 174625"/>
                <a:gd name="connsiteY8" fmla="*/ 22225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625" h="276225">
                  <a:moveTo>
                    <a:pt x="0" y="222250"/>
                  </a:moveTo>
                  <a:lnTo>
                    <a:pt x="63500" y="273050"/>
                  </a:lnTo>
                  <a:lnTo>
                    <a:pt x="88900" y="165100"/>
                  </a:lnTo>
                  <a:lnTo>
                    <a:pt x="107950" y="276225"/>
                  </a:lnTo>
                  <a:lnTo>
                    <a:pt x="174625" y="273050"/>
                  </a:lnTo>
                  <a:lnTo>
                    <a:pt x="123825" y="9525"/>
                  </a:lnTo>
                  <a:lnTo>
                    <a:pt x="92075" y="0"/>
                  </a:lnTo>
                  <a:lnTo>
                    <a:pt x="63500" y="25400"/>
                  </a:lnTo>
                  <a:lnTo>
                    <a:pt x="0" y="2222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D15D31B-EB60-9D68-BC78-85C55597938F}"/>
                </a:ext>
              </a:extLst>
            </p:cNvPr>
            <p:cNvSpPr/>
            <p:nvPr/>
          </p:nvSpPr>
          <p:spPr>
            <a:xfrm>
              <a:off x="6052121" y="4849926"/>
              <a:ext cx="177800" cy="523875"/>
            </a:xfrm>
            <a:custGeom>
              <a:avLst/>
              <a:gdLst>
                <a:gd name="connsiteX0" fmla="*/ 0 w 177800"/>
                <a:gd name="connsiteY0" fmla="*/ 501650 h 523875"/>
                <a:gd name="connsiteX1" fmla="*/ 117475 w 177800"/>
                <a:gd name="connsiteY1" fmla="*/ 523875 h 523875"/>
                <a:gd name="connsiteX2" fmla="*/ 177800 w 177800"/>
                <a:gd name="connsiteY2" fmla="*/ 41275 h 523875"/>
                <a:gd name="connsiteX3" fmla="*/ 104775 w 177800"/>
                <a:gd name="connsiteY3" fmla="*/ 0 h 523875"/>
                <a:gd name="connsiteX4" fmla="*/ 0 w 177800"/>
                <a:gd name="connsiteY4" fmla="*/ 5016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" h="523875">
                  <a:moveTo>
                    <a:pt x="0" y="501650"/>
                  </a:moveTo>
                  <a:lnTo>
                    <a:pt x="117475" y="523875"/>
                  </a:lnTo>
                  <a:lnTo>
                    <a:pt x="177800" y="41275"/>
                  </a:lnTo>
                  <a:lnTo>
                    <a:pt x="104775" y="0"/>
                  </a:lnTo>
                  <a:lnTo>
                    <a:pt x="0" y="50165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04BFD52-B227-0469-2077-2987C29F9D0F}"/>
                </a:ext>
              </a:extLst>
            </p:cNvPr>
            <p:cNvSpPr/>
            <p:nvPr/>
          </p:nvSpPr>
          <p:spPr>
            <a:xfrm>
              <a:off x="6267450" y="4902200"/>
              <a:ext cx="114300" cy="460375"/>
            </a:xfrm>
            <a:custGeom>
              <a:avLst/>
              <a:gdLst>
                <a:gd name="connsiteX0" fmla="*/ 31750 w 114300"/>
                <a:gd name="connsiteY0" fmla="*/ 460375 h 460375"/>
                <a:gd name="connsiteX1" fmla="*/ 0 w 114300"/>
                <a:gd name="connsiteY1" fmla="*/ 0 h 460375"/>
                <a:gd name="connsiteX2" fmla="*/ 76200 w 114300"/>
                <a:gd name="connsiteY2" fmla="*/ 0 h 460375"/>
                <a:gd name="connsiteX3" fmla="*/ 114300 w 114300"/>
                <a:gd name="connsiteY3" fmla="*/ 454025 h 460375"/>
                <a:gd name="connsiteX4" fmla="*/ 31750 w 114300"/>
                <a:gd name="connsiteY4" fmla="*/ 460375 h 46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460375">
                  <a:moveTo>
                    <a:pt x="31750" y="460375"/>
                  </a:moveTo>
                  <a:lnTo>
                    <a:pt x="0" y="0"/>
                  </a:lnTo>
                  <a:lnTo>
                    <a:pt x="76200" y="0"/>
                  </a:lnTo>
                  <a:lnTo>
                    <a:pt x="114300" y="454025"/>
                  </a:lnTo>
                  <a:lnTo>
                    <a:pt x="31750" y="46037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10B494C-A420-E715-3778-789DFED9D5BE}"/>
                </a:ext>
              </a:extLst>
            </p:cNvPr>
            <p:cNvSpPr/>
            <p:nvPr/>
          </p:nvSpPr>
          <p:spPr>
            <a:xfrm>
              <a:off x="5969000" y="5359400"/>
              <a:ext cx="200025" cy="314325"/>
            </a:xfrm>
            <a:custGeom>
              <a:avLst/>
              <a:gdLst>
                <a:gd name="connsiteX0" fmla="*/ 0 w 200025"/>
                <a:gd name="connsiteY0" fmla="*/ 285750 h 314325"/>
                <a:gd name="connsiteX1" fmla="*/ 92075 w 200025"/>
                <a:gd name="connsiteY1" fmla="*/ 0 h 314325"/>
                <a:gd name="connsiteX2" fmla="*/ 200025 w 200025"/>
                <a:gd name="connsiteY2" fmla="*/ 19050 h 314325"/>
                <a:gd name="connsiteX3" fmla="*/ 161925 w 200025"/>
                <a:gd name="connsiteY3" fmla="*/ 314325 h 314325"/>
                <a:gd name="connsiteX4" fmla="*/ 0 w 200025"/>
                <a:gd name="connsiteY4" fmla="*/ 285750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025" h="314325">
                  <a:moveTo>
                    <a:pt x="0" y="285750"/>
                  </a:moveTo>
                  <a:lnTo>
                    <a:pt x="92075" y="0"/>
                  </a:lnTo>
                  <a:lnTo>
                    <a:pt x="200025" y="19050"/>
                  </a:lnTo>
                  <a:lnTo>
                    <a:pt x="161925" y="314325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26C1A61-3D31-084F-8702-42316483ABEB}"/>
                </a:ext>
              </a:extLst>
            </p:cNvPr>
            <p:cNvSpPr/>
            <p:nvPr/>
          </p:nvSpPr>
          <p:spPr>
            <a:xfrm>
              <a:off x="6295454" y="5358629"/>
              <a:ext cx="123825" cy="285750"/>
            </a:xfrm>
            <a:custGeom>
              <a:avLst/>
              <a:gdLst>
                <a:gd name="connsiteX0" fmla="*/ 22225 w 123825"/>
                <a:gd name="connsiteY0" fmla="*/ 285750 h 285750"/>
                <a:gd name="connsiteX1" fmla="*/ 0 w 123825"/>
                <a:gd name="connsiteY1" fmla="*/ 3175 h 285750"/>
                <a:gd name="connsiteX2" fmla="*/ 92075 w 123825"/>
                <a:gd name="connsiteY2" fmla="*/ 0 h 285750"/>
                <a:gd name="connsiteX3" fmla="*/ 123825 w 123825"/>
                <a:gd name="connsiteY3" fmla="*/ 282575 h 285750"/>
                <a:gd name="connsiteX4" fmla="*/ 22225 w 123825"/>
                <a:gd name="connsiteY4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285750">
                  <a:moveTo>
                    <a:pt x="22225" y="285750"/>
                  </a:moveTo>
                  <a:lnTo>
                    <a:pt x="0" y="3175"/>
                  </a:lnTo>
                  <a:lnTo>
                    <a:pt x="92075" y="0"/>
                  </a:lnTo>
                  <a:lnTo>
                    <a:pt x="123825" y="282575"/>
                  </a:lnTo>
                  <a:lnTo>
                    <a:pt x="22225" y="28575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98DB8A6-2810-F997-201A-D16F4D34D1FE}"/>
                </a:ext>
              </a:extLst>
            </p:cNvPr>
            <p:cNvSpPr/>
            <p:nvPr/>
          </p:nvSpPr>
          <p:spPr>
            <a:xfrm>
              <a:off x="5582892" y="4631792"/>
              <a:ext cx="1395757" cy="1270323"/>
            </a:xfrm>
            <a:custGeom>
              <a:avLst/>
              <a:gdLst>
                <a:gd name="connsiteX0" fmla="*/ 0 w 876821"/>
                <a:gd name="connsiteY0" fmla="*/ 1140146 h 1142465"/>
                <a:gd name="connsiteX1" fmla="*/ 237994 w 876821"/>
                <a:gd name="connsiteY1" fmla="*/ 914677 h 1142465"/>
                <a:gd name="connsiteX2" fmla="*/ 425884 w 876821"/>
                <a:gd name="connsiteY2" fmla="*/ 277 h 1142465"/>
                <a:gd name="connsiteX3" fmla="*/ 563671 w 876821"/>
                <a:gd name="connsiteY3" fmla="*/ 1014885 h 1142465"/>
                <a:gd name="connsiteX4" fmla="*/ 876821 w 876821"/>
                <a:gd name="connsiteY4" fmla="*/ 1127620 h 114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21" h="1142465">
                  <a:moveTo>
                    <a:pt x="0" y="1140146"/>
                  </a:moveTo>
                  <a:cubicBezTo>
                    <a:pt x="83506" y="1122400"/>
                    <a:pt x="167013" y="1104655"/>
                    <a:pt x="237994" y="914677"/>
                  </a:cubicBezTo>
                  <a:cubicBezTo>
                    <a:pt x="308975" y="724699"/>
                    <a:pt x="371604" y="-16424"/>
                    <a:pt x="425884" y="277"/>
                  </a:cubicBezTo>
                  <a:cubicBezTo>
                    <a:pt x="480164" y="16978"/>
                    <a:pt x="488515" y="826995"/>
                    <a:pt x="563671" y="1014885"/>
                  </a:cubicBezTo>
                  <a:cubicBezTo>
                    <a:pt x="638827" y="1202775"/>
                    <a:pt x="876821" y="1127620"/>
                    <a:pt x="876821" y="112762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4E0AFB0D-4388-E98F-BB9C-1C2D7584BB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81840" y="4751572"/>
              <a:ext cx="552587" cy="1154608"/>
            </a:xfrm>
            <a:custGeom>
              <a:avLst/>
              <a:gdLst>
                <a:gd name="connsiteX0" fmla="*/ 0 w 876821"/>
                <a:gd name="connsiteY0" fmla="*/ 1140146 h 1142465"/>
                <a:gd name="connsiteX1" fmla="*/ 237994 w 876821"/>
                <a:gd name="connsiteY1" fmla="*/ 914677 h 1142465"/>
                <a:gd name="connsiteX2" fmla="*/ 425884 w 876821"/>
                <a:gd name="connsiteY2" fmla="*/ 277 h 1142465"/>
                <a:gd name="connsiteX3" fmla="*/ 563671 w 876821"/>
                <a:gd name="connsiteY3" fmla="*/ 1014885 h 1142465"/>
                <a:gd name="connsiteX4" fmla="*/ 876821 w 876821"/>
                <a:gd name="connsiteY4" fmla="*/ 1127620 h 114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21" h="1142465">
                  <a:moveTo>
                    <a:pt x="0" y="1140146"/>
                  </a:moveTo>
                  <a:cubicBezTo>
                    <a:pt x="83506" y="1122400"/>
                    <a:pt x="167013" y="1104655"/>
                    <a:pt x="237994" y="914677"/>
                  </a:cubicBezTo>
                  <a:cubicBezTo>
                    <a:pt x="308975" y="724699"/>
                    <a:pt x="371604" y="-16424"/>
                    <a:pt x="425884" y="277"/>
                  </a:cubicBezTo>
                  <a:cubicBezTo>
                    <a:pt x="480164" y="16978"/>
                    <a:pt x="488515" y="826995"/>
                    <a:pt x="563671" y="1014885"/>
                  </a:cubicBezTo>
                  <a:cubicBezTo>
                    <a:pt x="638827" y="1202775"/>
                    <a:pt x="876821" y="1127620"/>
                    <a:pt x="876821" y="112762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5DBF09B6-E7A8-BB5B-F737-A80DFBEB1B72}"/>
                </a:ext>
              </a:extLst>
            </p:cNvPr>
            <p:cNvSpPr/>
            <p:nvPr/>
          </p:nvSpPr>
          <p:spPr>
            <a:xfrm>
              <a:off x="5563470" y="4456609"/>
              <a:ext cx="1395644" cy="17049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9" name="矩形 118">
            <a:extLst>
              <a:ext uri="{FF2B5EF4-FFF2-40B4-BE49-F238E27FC236}">
                <a16:creationId xmlns:a16="http://schemas.microsoft.com/office/drawing/2014/main" id="{0C96DA98-4645-3AB6-5CAC-6AC5AF594D8E}"/>
              </a:ext>
            </a:extLst>
          </p:cNvPr>
          <p:cNvSpPr/>
          <p:nvPr/>
        </p:nvSpPr>
        <p:spPr>
          <a:xfrm>
            <a:off x="7197088" y="4510545"/>
            <a:ext cx="1491958" cy="10707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6" name="AutoShape 13">
            <a:extLst>
              <a:ext uri="{FF2B5EF4-FFF2-40B4-BE49-F238E27FC236}">
                <a16:creationId xmlns:a16="http://schemas.microsoft.com/office/drawing/2014/main" id="{72466D72-2BC0-0367-3B37-4E737A9FB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95" y="1469366"/>
            <a:ext cx="4741969" cy="2463162"/>
          </a:xfrm>
          <a:prstGeom prst="roundRect">
            <a:avLst>
              <a:gd name="adj" fmla="val 5236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AutoShape 13">
            <a:extLst>
              <a:ext uri="{FF2B5EF4-FFF2-40B4-BE49-F238E27FC236}">
                <a16:creationId xmlns:a16="http://schemas.microsoft.com/office/drawing/2014/main" id="{5A501929-9B0A-8B6B-9ADC-63FAEE716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95" y="4112068"/>
            <a:ext cx="4741969" cy="2463162"/>
          </a:xfrm>
          <a:prstGeom prst="roundRect">
            <a:avLst>
              <a:gd name="adj" fmla="val 5661"/>
            </a:avLst>
          </a:prstGeom>
          <a:solidFill>
            <a:sysClr val="window" lastClr="FFFFFF"/>
          </a:solidFill>
          <a:ln w="25400" cap="rnd">
            <a:noFill/>
            <a:prstDash val="sysDot"/>
            <a:round/>
          </a:ln>
          <a:effectLst>
            <a:glow rad="63500">
              <a:srgbClr val="808080">
                <a:satMod val="175000"/>
                <a:alpha val="40000"/>
              </a:srgbClr>
            </a:glow>
          </a:effectLst>
        </p:spPr>
        <p:txBody>
          <a:bodyPr wrap="none" anchor="ctr"/>
          <a:lstStyle/>
          <a:p>
            <a:pPr algn="ctr"/>
            <a:endParaRPr lang="en-US" altLang="zh-CN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29">
            <a:extLst>
              <a:ext uri="{FF2B5EF4-FFF2-40B4-BE49-F238E27FC236}">
                <a16:creationId xmlns:a16="http://schemas.microsoft.com/office/drawing/2014/main" id="{B783E91E-074B-F431-7631-E2A8583945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79" y="906439"/>
            <a:ext cx="78106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n"/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Some players have clear numbers, while others do not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9B7AD66-C538-677E-B52B-53A9610974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497" y="41091"/>
            <a:ext cx="827999" cy="82799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1D517C83-A6AC-E48F-1C1D-B3D01FC8E53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111" y="39397"/>
            <a:ext cx="827999" cy="82799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BE9A70D-835B-33E4-5A48-A7DE9A7359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00306" cy="8804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EA5025C-7627-88FD-DB30-598A4548FFA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855" y="26230"/>
            <a:ext cx="827999" cy="8279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7EE9ED5-8A37-BFF8-43DB-B1F2469407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48" y="26230"/>
            <a:ext cx="827999" cy="82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EDD7E26-E0D1-412E-20AE-8B31B45E97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12" y="1919325"/>
            <a:ext cx="449327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4AD2254-AC41-39DE-203C-ACCC07CE310E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96" y="1919325"/>
            <a:ext cx="916414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D246EE9-F07B-BF52-03FB-757451F7D766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694" y="1919325"/>
            <a:ext cx="763678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259916E-E37A-49E0-88A2-98A66489C421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19" y="1919325"/>
            <a:ext cx="763678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C6D7E06-D9A2-779D-C2CD-FC59ED1B7D3B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80" y="1919325"/>
            <a:ext cx="763678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8246DC6-CE30-C64E-DD25-9423E18C0289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714" y="1919325"/>
            <a:ext cx="763678" cy="1656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E3547EB2-2E50-F74B-570B-D8BC18AE3C6B}"/>
              </a:ext>
            </a:extLst>
          </p:cNvPr>
          <p:cNvSpPr txBox="1"/>
          <p:nvPr/>
        </p:nvSpPr>
        <p:spPr>
          <a:xfrm>
            <a:off x="1677772" y="3590120"/>
            <a:ext cx="760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1s~50s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C25C562A-AB36-DD1C-14A7-36622FEE96E5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81" y="4617011"/>
            <a:ext cx="432100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FD4F14E4-0B2C-6DE6-B384-27EA9A8C3F42}"/>
              </a:ext>
            </a:extLst>
          </p:cNvPr>
          <p:cNvPicPr>
            <a:picLocks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28" y="4617011"/>
            <a:ext cx="432100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C6C2FF7E-6862-9C36-3D08-11FFF01D5442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33" y="4617011"/>
            <a:ext cx="432100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9C9A74DD-319D-8188-F4B1-76AB2BB7E7F9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605" y="4617011"/>
            <a:ext cx="432100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899BAF02-DF0D-EADF-F0B4-A8957FB02ABD}"/>
              </a:ext>
            </a:extLst>
          </p:cNvPr>
          <p:cNvPicPr>
            <a:picLocks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601" y="4617011"/>
            <a:ext cx="432100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6D6DC4FF-AB32-0EC0-63C1-F53F52969C5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886" y="4618190"/>
            <a:ext cx="681615" cy="1548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88" name="AutoShape 46">
            <a:extLst>
              <a:ext uri="{FF2B5EF4-FFF2-40B4-BE49-F238E27FC236}">
                <a16:creationId xmlns:a16="http://schemas.microsoft.com/office/drawing/2014/main" id="{7AFC9DB2-7C1D-526A-7CB0-970ECE85AF9D}"/>
              </a:ext>
            </a:extLst>
          </p:cNvPr>
          <p:cNvSpPr>
            <a:spLocks noChangeArrowheads="1"/>
          </p:cNvSpPr>
          <p:nvPr/>
        </p:nvSpPr>
        <p:spPr bwMode="gray">
          <a:xfrm>
            <a:off x="455311" y="1516607"/>
            <a:ext cx="1476393" cy="37228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Clear number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9" name="AutoShape 46">
            <a:extLst>
              <a:ext uri="{FF2B5EF4-FFF2-40B4-BE49-F238E27FC236}">
                <a16:creationId xmlns:a16="http://schemas.microsoft.com/office/drawing/2014/main" id="{1F755C5D-8CD3-4043-5B07-B16AA538147C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2480" y="4148421"/>
            <a:ext cx="1539223" cy="37228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Fuzzy number</a:t>
            </a:r>
            <a:endParaRPr lang="en-US" altLang="zh-CN" sz="1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箭头: 右 89">
            <a:extLst>
              <a:ext uri="{FF2B5EF4-FFF2-40B4-BE49-F238E27FC236}">
                <a16:creationId xmlns:a16="http://schemas.microsoft.com/office/drawing/2014/main" id="{7F94EA82-574C-AB12-8505-0D7C59B624F8}"/>
              </a:ext>
            </a:extLst>
          </p:cNvPr>
          <p:cNvSpPr/>
          <p:nvPr/>
        </p:nvSpPr>
        <p:spPr>
          <a:xfrm>
            <a:off x="2967965" y="5254118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1" name="箭头: 右 90">
            <a:extLst>
              <a:ext uri="{FF2B5EF4-FFF2-40B4-BE49-F238E27FC236}">
                <a16:creationId xmlns:a16="http://schemas.microsoft.com/office/drawing/2014/main" id="{8F9BEA1E-953C-0BEF-9453-B52D175219B5}"/>
              </a:ext>
            </a:extLst>
          </p:cNvPr>
          <p:cNvSpPr/>
          <p:nvPr/>
        </p:nvSpPr>
        <p:spPr>
          <a:xfrm>
            <a:off x="3489345" y="2706823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BFF617C-D817-1E02-7B2F-B6E3009EF983}"/>
              </a:ext>
            </a:extLst>
          </p:cNvPr>
          <p:cNvGrpSpPr/>
          <p:nvPr/>
        </p:nvGrpSpPr>
        <p:grpSpPr>
          <a:xfrm>
            <a:off x="3742703" y="1862237"/>
            <a:ext cx="934499" cy="1704914"/>
            <a:chOff x="3742703" y="1862237"/>
            <a:chExt cx="934499" cy="1704914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02F9D5B-9CDC-C164-1E72-5D569DA79654}"/>
                </a:ext>
              </a:extLst>
            </p:cNvPr>
            <p:cNvSpPr/>
            <p:nvPr/>
          </p:nvSpPr>
          <p:spPr>
            <a:xfrm>
              <a:off x="3800381" y="2162479"/>
              <a:ext cx="876821" cy="1142465"/>
            </a:xfrm>
            <a:custGeom>
              <a:avLst/>
              <a:gdLst>
                <a:gd name="connsiteX0" fmla="*/ 0 w 876821"/>
                <a:gd name="connsiteY0" fmla="*/ 1140146 h 1142465"/>
                <a:gd name="connsiteX1" fmla="*/ 237994 w 876821"/>
                <a:gd name="connsiteY1" fmla="*/ 914677 h 1142465"/>
                <a:gd name="connsiteX2" fmla="*/ 425884 w 876821"/>
                <a:gd name="connsiteY2" fmla="*/ 277 h 1142465"/>
                <a:gd name="connsiteX3" fmla="*/ 563671 w 876821"/>
                <a:gd name="connsiteY3" fmla="*/ 1014885 h 1142465"/>
                <a:gd name="connsiteX4" fmla="*/ 876821 w 876821"/>
                <a:gd name="connsiteY4" fmla="*/ 1127620 h 114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21" h="1142465">
                  <a:moveTo>
                    <a:pt x="0" y="1140146"/>
                  </a:moveTo>
                  <a:cubicBezTo>
                    <a:pt x="83506" y="1122400"/>
                    <a:pt x="167013" y="1104655"/>
                    <a:pt x="237994" y="914677"/>
                  </a:cubicBezTo>
                  <a:cubicBezTo>
                    <a:pt x="308975" y="724699"/>
                    <a:pt x="371604" y="-16424"/>
                    <a:pt x="425884" y="277"/>
                  </a:cubicBezTo>
                  <a:cubicBezTo>
                    <a:pt x="480164" y="16978"/>
                    <a:pt x="488515" y="826995"/>
                    <a:pt x="563671" y="1014885"/>
                  </a:cubicBezTo>
                  <a:cubicBezTo>
                    <a:pt x="638827" y="1202775"/>
                    <a:pt x="876821" y="1127620"/>
                    <a:pt x="876821" y="112762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C02374D8-D964-397E-55EC-2F8A51505690}"/>
                </a:ext>
              </a:extLst>
            </p:cNvPr>
            <p:cNvCxnSpPr>
              <a:cxnSpLocks/>
            </p:cNvCxnSpPr>
            <p:nvPr/>
          </p:nvCxnSpPr>
          <p:spPr>
            <a:xfrm>
              <a:off x="3742703" y="3416474"/>
              <a:ext cx="934499" cy="0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0145FEAA-A2DE-7D0B-1EC5-2010D3E187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25765" y="1862237"/>
              <a:ext cx="0" cy="1704914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F0BD6C2-5ABF-0AF4-29AC-9D2D45A76F21}"/>
              </a:ext>
            </a:extLst>
          </p:cNvPr>
          <p:cNvGrpSpPr/>
          <p:nvPr/>
        </p:nvGrpSpPr>
        <p:grpSpPr>
          <a:xfrm>
            <a:off x="3335690" y="4774974"/>
            <a:ext cx="1500964" cy="1064533"/>
            <a:chOff x="7018944" y="4739585"/>
            <a:chExt cx="1663416" cy="1064533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6EE60ED4-0358-C873-FAE4-BF5A7BDC8D0A}"/>
                </a:ext>
              </a:extLst>
            </p:cNvPr>
            <p:cNvCxnSpPr>
              <a:cxnSpLocks/>
            </p:cNvCxnSpPr>
            <p:nvPr/>
          </p:nvCxnSpPr>
          <p:spPr>
            <a:xfrm>
              <a:off x="7018944" y="5498317"/>
              <a:ext cx="1638212" cy="0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EF02F2B-F307-5C0B-0694-C94352992E15}"/>
                </a:ext>
              </a:extLst>
            </p:cNvPr>
            <p:cNvSpPr/>
            <p:nvPr/>
          </p:nvSpPr>
          <p:spPr>
            <a:xfrm>
              <a:off x="7028925" y="5007762"/>
              <a:ext cx="1653435" cy="338267"/>
            </a:xfrm>
            <a:custGeom>
              <a:avLst/>
              <a:gdLst>
                <a:gd name="connsiteX0" fmla="*/ 0 w 1653435"/>
                <a:gd name="connsiteY0" fmla="*/ 338267 h 338267"/>
                <a:gd name="connsiteX1" fmla="*/ 388306 w 1653435"/>
                <a:gd name="connsiteY1" fmla="*/ 275637 h 338267"/>
                <a:gd name="connsiteX2" fmla="*/ 814191 w 1653435"/>
                <a:gd name="connsiteY2" fmla="*/ 64 h 338267"/>
                <a:gd name="connsiteX3" fmla="*/ 1139868 w 1653435"/>
                <a:gd name="connsiteY3" fmla="*/ 250585 h 338267"/>
                <a:gd name="connsiteX4" fmla="*/ 1653435 w 1653435"/>
                <a:gd name="connsiteY4" fmla="*/ 338267 h 33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435" h="338267">
                  <a:moveTo>
                    <a:pt x="0" y="338267"/>
                  </a:moveTo>
                  <a:cubicBezTo>
                    <a:pt x="126304" y="335135"/>
                    <a:pt x="252608" y="332004"/>
                    <a:pt x="388306" y="275637"/>
                  </a:cubicBezTo>
                  <a:cubicBezTo>
                    <a:pt x="524004" y="219270"/>
                    <a:pt x="688931" y="4239"/>
                    <a:pt x="814191" y="64"/>
                  </a:cubicBezTo>
                  <a:cubicBezTo>
                    <a:pt x="939451" y="-4111"/>
                    <a:pt x="999994" y="194218"/>
                    <a:pt x="1139868" y="250585"/>
                  </a:cubicBezTo>
                  <a:cubicBezTo>
                    <a:pt x="1279742" y="306952"/>
                    <a:pt x="1480158" y="325741"/>
                    <a:pt x="1653435" y="33826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1ABF84AE-4B94-B59E-6CCF-82E7B60C17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6345" y="4739585"/>
              <a:ext cx="0" cy="1064533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C79B5B5-BBFA-EC10-6FAD-8396F724FAA1}"/>
              </a:ext>
            </a:extLst>
          </p:cNvPr>
          <p:cNvSpPr txBox="1"/>
          <p:nvPr/>
        </p:nvSpPr>
        <p:spPr>
          <a:xfrm>
            <a:off x="1598300" y="6237266"/>
            <a:ext cx="760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1s~50s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34D42E10-5ACE-868B-3C50-F942898E05C3}"/>
              </a:ext>
            </a:extLst>
          </p:cNvPr>
          <p:cNvSpPr/>
          <p:nvPr/>
        </p:nvSpPr>
        <p:spPr>
          <a:xfrm>
            <a:off x="5065937" y="3862536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AutoShape 46">
            <a:extLst>
              <a:ext uri="{FF2B5EF4-FFF2-40B4-BE49-F238E27FC236}">
                <a16:creationId xmlns:a16="http://schemas.microsoft.com/office/drawing/2014/main" id="{9DEEBA50-B041-A365-6694-EED921BDA2B0}"/>
              </a:ext>
            </a:extLst>
          </p:cNvPr>
          <p:cNvSpPr>
            <a:spLocks noChangeArrowheads="1"/>
          </p:cNvSpPr>
          <p:nvPr/>
        </p:nvSpPr>
        <p:spPr bwMode="gray">
          <a:xfrm>
            <a:off x="5700306" y="4008799"/>
            <a:ext cx="2967323" cy="37228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Future research: Bayesian theory</a:t>
            </a:r>
            <a:endParaRPr lang="zh-CN" altLang="en-US" sz="16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AutoShape 46">
            <a:extLst>
              <a:ext uri="{FF2B5EF4-FFF2-40B4-BE49-F238E27FC236}">
                <a16:creationId xmlns:a16="http://schemas.microsoft.com/office/drawing/2014/main" id="{B9633004-B46E-3A01-EC49-69726A4670B9}"/>
              </a:ext>
            </a:extLst>
          </p:cNvPr>
          <p:cNvSpPr>
            <a:spLocks noChangeArrowheads="1"/>
          </p:cNvSpPr>
          <p:nvPr/>
        </p:nvSpPr>
        <p:spPr bwMode="gray">
          <a:xfrm>
            <a:off x="5700306" y="1586703"/>
            <a:ext cx="2967323" cy="372286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Current plan: Statistical methods</a:t>
            </a:r>
            <a:endParaRPr lang="zh-CN" altLang="en-US" sz="16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909C14AF-BFEB-4946-0D59-37B13BA5534C}"/>
              </a:ext>
            </a:extLst>
          </p:cNvPr>
          <p:cNvSpPr/>
          <p:nvPr/>
        </p:nvSpPr>
        <p:spPr>
          <a:xfrm>
            <a:off x="5725548" y="2328095"/>
            <a:ext cx="876821" cy="1142465"/>
          </a:xfrm>
          <a:custGeom>
            <a:avLst/>
            <a:gdLst>
              <a:gd name="connsiteX0" fmla="*/ 0 w 876821"/>
              <a:gd name="connsiteY0" fmla="*/ 1140146 h 1142465"/>
              <a:gd name="connsiteX1" fmla="*/ 237994 w 876821"/>
              <a:gd name="connsiteY1" fmla="*/ 914677 h 1142465"/>
              <a:gd name="connsiteX2" fmla="*/ 425884 w 876821"/>
              <a:gd name="connsiteY2" fmla="*/ 277 h 1142465"/>
              <a:gd name="connsiteX3" fmla="*/ 563671 w 876821"/>
              <a:gd name="connsiteY3" fmla="*/ 1014885 h 1142465"/>
              <a:gd name="connsiteX4" fmla="*/ 876821 w 876821"/>
              <a:gd name="connsiteY4" fmla="*/ 1127620 h 1142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6821" h="1142465">
                <a:moveTo>
                  <a:pt x="0" y="1140146"/>
                </a:moveTo>
                <a:cubicBezTo>
                  <a:pt x="83506" y="1122400"/>
                  <a:pt x="167013" y="1104655"/>
                  <a:pt x="237994" y="914677"/>
                </a:cubicBezTo>
                <a:cubicBezTo>
                  <a:pt x="308975" y="724699"/>
                  <a:pt x="371604" y="-16424"/>
                  <a:pt x="425884" y="277"/>
                </a:cubicBezTo>
                <a:cubicBezTo>
                  <a:pt x="480164" y="16978"/>
                  <a:pt x="488515" y="826995"/>
                  <a:pt x="563671" y="1014885"/>
                </a:cubicBezTo>
                <a:cubicBezTo>
                  <a:pt x="638827" y="1202775"/>
                  <a:pt x="876821" y="1127620"/>
                  <a:pt x="876821" y="1127620"/>
                </a:cubicBezTo>
              </a:path>
            </a:pathLst>
          </a:custGeom>
          <a:solidFill>
            <a:sysClr val="window" lastClr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475FD69-C84B-12FC-EFAB-956916F6282F}"/>
              </a:ext>
            </a:extLst>
          </p:cNvPr>
          <p:cNvCxnSpPr/>
          <p:nvPr/>
        </p:nvCxnSpPr>
        <p:spPr>
          <a:xfrm>
            <a:off x="5622273" y="3540145"/>
            <a:ext cx="980096" cy="0"/>
          </a:xfrm>
          <a:prstGeom prst="line">
            <a:avLst/>
          </a:prstGeom>
          <a:ln w="1905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062995AD-8562-CB32-BF11-C864F006C992}"/>
              </a:ext>
            </a:extLst>
          </p:cNvPr>
          <p:cNvCxnSpPr>
            <a:cxnSpLocks/>
          </p:cNvCxnSpPr>
          <p:nvPr/>
        </p:nvCxnSpPr>
        <p:spPr>
          <a:xfrm flipV="1">
            <a:off x="6149884" y="2037377"/>
            <a:ext cx="0" cy="1704914"/>
          </a:xfrm>
          <a:prstGeom prst="line">
            <a:avLst/>
          </a:prstGeom>
          <a:ln w="1905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>
            <a:extLst>
              <a:ext uri="{FF2B5EF4-FFF2-40B4-BE49-F238E27FC236}">
                <a16:creationId xmlns:a16="http://schemas.microsoft.com/office/drawing/2014/main" id="{9926545C-DB96-3EB9-533F-885F26586758}"/>
              </a:ext>
            </a:extLst>
          </p:cNvPr>
          <p:cNvSpPr/>
          <p:nvPr/>
        </p:nvSpPr>
        <p:spPr>
          <a:xfrm>
            <a:off x="5622273" y="2037377"/>
            <a:ext cx="1074199" cy="175105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960EB96A-1FA6-7D9E-00FD-AF089320B139}"/>
              </a:ext>
            </a:extLst>
          </p:cNvPr>
          <p:cNvSpPr/>
          <p:nvPr/>
        </p:nvSpPr>
        <p:spPr>
          <a:xfrm>
            <a:off x="5921433" y="2464919"/>
            <a:ext cx="1530928" cy="1102232"/>
          </a:xfrm>
          <a:prstGeom prst="rect">
            <a:avLst/>
          </a:prstGeom>
          <a:solidFill>
            <a:sysClr val="window" lastClr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C3BC3730-4C0D-152C-6396-6FE54F032EF8}"/>
              </a:ext>
            </a:extLst>
          </p:cNvPr>
          <p:cNvCxnSpPr>
            <a:cxnSpLocks/>
          </p:cNvCxnSpPr>
          <p:nvPr/>
        </p:nvCxnSpPr>
        <p:spPr>
          <a:xfrm>
            <a:off x="5921433" y="3250599"/>
            <a:ext cx="1507731" cy="0"/>
          </a:xfrm>
          <a:prstGeom prst="line">
            <a:avLst/>
          </a:prstGeom>
          <a:ln w="1905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D4D44051-B513-B807-A418-3B62168F4DB9}"/>
              </a:ext>
            </a:extLst>
          </p:cNvPr>
          <p:cNvSpPr/>
          <p:nvPr/>
        </p:nvSpPr>
        <p:spPr>
          <a:xfrm>
            <a:off x="5930619" y="2760044"/>
            <a:ext cx="1521742" cy="338267"/>
          </a:xfrm>
          <a:custGeom>
            <a:avLst/>
            <a:gdLst>
              <a:gd name="connsiteX0" fmla="*/ 0 w 1653435"/>
              <a:gd name="connsiteY0" fmla="*/ 338267 h 338267"/>
              <a:gd name="connsiteX1" fmla="*/ 388306 w 1653435"/>
              <a:gd name="connsiteY1" fmla="*/ 275637 h 338267"/>
              <a:gd name="connsiteX2" fmla="*/ 814191 w 1653435"/>
              <a:gd name="connsiteY2" fmla="*/ 64 h 338267"/>
              <a:gd name="connsiteX3" fmla="*/ 1139868 w 1653435"/>
              <a:gd name="connsiteY3" fmla="*/ 250585 h 338267"/>
              <a:gd name="connsiteX4" fmla="*/ 1653435 w 1653435"/>
              <a:gd name="connsiteY4" fmla="*/ 338267 h 33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435" h="338267">
                <a:moveTo>
                  <a:pt x="0" y="338267"/>
                </a:moveTo>
                <a:cubicBezTo>
                  <a:pt x="126304" y="335135"/>
                  <a:pt x="252608" y="332004"/>
                  <a:pt x="388306" y="275637"/>
                </a:cubicBezTo>
                <a:cubicBezTo>
                  <a:pt x="524004" y="219270"/>
                  <a:pt x="688931" y="4239"/>
                  <a:pt x="814191" y="64"/>
                </a:cubicBezTo>
                <a:cubicBezTo>
                  <a:pt x="939451" y="-4111"/>
                  <a:pt x="999994" y="194218"/>
                  <a:pt x="1139868" y="250585"/>
                </a:cubicBezTo>
                <a:cubicBezTo>
                  <a:pt x="1279742" y="306952"/>
                  <a:pt x="1480158" y="325741"/>
                  <a:pt x="1653435" y="338267"/>
                </a:cubicBezTo>
              </a:path>
            </a:pathLst>
          </a:custGeom>
          <a:solidFill>
            <a:sysClr val="window" lastClr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5B25968B-4EF4-BF64-C7E8-F63ECAA8E136}"/>
              </a:ext>
            </a:extLst>
          </p:cNvPr>
          <p:cNvCxnSpPr>
            <a:cxnSpLocks/>
          </p:cNvCxnSpPr>
          <p:nvPr/>
        </p:nvCxnSpPr>
        <p:spPr>
          <a:xfrm flipV="1">
            <a:off x="6691490" y="2491867"/>
            <a:ext cx="0" cy="1064533"/>
          </a:xfrm>
          <a:prstGeom prst="line">
            <a:avLst/>
          </a:prstGeom>
          <a:ln w="1905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箭头: 右 63">
            <a:extLst>
              <a:ext uri="{FF2B5EF4-FFF2-40B4-BE49-F238E27FC236}">
                <a16:creationId xmlns:a16="http://schemas.microsoft.com/office/drawing/2014/main" id="{A55990F3-FDF4-E752-0B70-E6BE7C892C5D}"/>
              </a:ext>
            </a:extLst>
          </p:cNvPr>
          <p:cNvSpPr/>
          <p:nvPr/>
        </p:nvSpPr>
        <p:spPr>
          <a:xfrm rot="5400000">
            <a:off x="7885439" y="5623257"/>
            <a:ext cx="130601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箭头: 右 64">
            <a:extLst>
              <a:ext uri="{FF2B5EF4-FFF2-40B4-BE49-F238E27FC236}">
                <a16:creationId xmlns:a16="http://schemas.microsoft.com/office/drawing/2014/main" id="{5906A777-8B89-3317-03B2-69CC2BBFAF66}"/>
              </a:ext>
            </a:extLst>
          </p:cNvPr>
          <p:cNvSpPr/>
          <p:nvPr/>
        </p:nvSpPr>
        <p:spPr>
          <a:xfrm>
            <a:off x="7505337" y="2887786"/>
            <a:ext cx="253358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AutoShape 46">
            <a:extLst>
              <a:ext uri="{FF2B5EF4-FFF2-40B4-BE49-F238E27FC236}">
                <a16:creationId xmlns:a16="http://schemas.microsoft.com/office/drawing/2014/main" id="{9CB0C762-0573-FDB4-10D6-DBA0FBBB42D6}"/>
              </a:ext>
            </a:extLst>
          </p:cNvPr>
          <p:cNvSpPr>
            <a:spLocks noChangeArrowheads="1"/>
          </p:cNvSpPr>
          <p:nvPr/>
        </p:nvSpPr>
        <p:spPr bwMode="gray">
          <a:xfrm>
            <a:off x="7786636" y="2472905"/>
            <a:ext cx="1105714" cy="1068058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Statistical </a:t>
            </a:r>
          </a:p>
          <a:p>
            <a:pPr algn="ctr"/>
            <a:r>
              <a:rPr lang="en-US" altLang="zh-CN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parameters:</a:t>
            </a:r>
          </a:p>
          <a:p>
            <a:pPr algn="ctr"/>
            <a:r>
              <a:rPr lang="en-US" altLang="zh-CN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Variance σ</a:t>
            </a:r>
          </a:p>
          <a:p>
            <a:pPr algn="ctr"/>
            <a:r>
              <a:rPr lang="en-US" altLang="zh-CN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Mean value μ</a:t>
            </a:r>
            <a:endParaRPr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45137ECA-FD2E-1A52-A1CA-5C9236EA1596}"/>
              </a:ext>
            </a:extLst>
          </p:cNvPr>
          <p:cNvSpPr/>
          <p:nvPr/>
        </p:nvSpPr>
        <p:spPr>
          <a:xfrm>
            <a:off x="3343363" y="4768758"/>
            <a:ext cx="1491958" cy="107074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E0641AAD-0106-EFAD-EE46-5131BEB57D59}"/>
              </a:ext>
            </a:extLst>
          </p:cNvPr>
          <p:cNvSpPr/>
          <p:nvPr/>
        </p:nvSpPr>
        <p:spPr>
          <a:xfrm>
            <a:off x="3734050" y="1827403"/>
            <a:ext cx="963509" cy="175105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BA9BBE60-584A-AEE1-2824-3A3FAA80E048}"/>
              </a:ext>
            </a:extLst>
          </p:cNvPr>
          <p:cNvGrpSpPr/>
          <p:nvPr/>
        </p:nvGrpSpPr>
        <p:grpSpPr>
          <a:xfrm>
            <a:off x="7189413" y="4516761"/>
            <a:ext cx="1478221" cy="1064533"/>
            <a:chOff x="7018944" y="4739585"/>
            <a:chExt cx="1638212" cy="1064533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49ACF11A-A09C-D5C5-DA27-74C81DBF7F75}"/>
                </a:ext>
              </a:extLst>
            </p:cNvPr>
            <p:cNvCxnSpPr>
              <a:cxnSpLocks/>
            </p:cNvCxnSpPr>
            <p:nvPr/>
          </p:nvCxnSpPr>
          <p:spPr>
            <a:xfrm>
              <a:off x="7018944" y="5573818"/>
              <a:ext cx="1638212" cy="0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5CC17F19-40C5-4C49-7BEE-3D266D9329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55642" y="4739585"/>
              <a:ext cx="0" cy="1064533"/>
            </a:xfrm>
            <a:prstGeom prst="line">
              <a:avLst/>
            </a:prstGeom>
            <a:ln w="19050">
              <a:solidFill>
                <a:srgbClr val="0000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432C001D-1632-057F-F23E-99A7E75B9786}"/>
              </a:ext>
            </a:extLst>
          </p:cNvPr>
          <p:cNvSpPr/>
          <p:nvPr/>
        </p:nvSpPr>
        <p:spPr>
          <a:xfrm>
            <a:off x="7787497" y="4675891"/>
            <a:ext cx="263525" cy="276225"/>
          </a:xfrm>
          <a:custGeom>
            <a:avLst/>
            <a:gdLst>
              <a:gd name="connsiteX0" fmla="*/ 0 w 263525"/>
              <a:gd name="connsiteY0" fmla="*/ 79375 h 276225"/>
              <a:gd name="connsiteX1" fmla="*/ 9525 w 263525"/>
              <a:gd name="connsiteY1" fmla="*/ 276225 h 276225"/>
              <a:gd name="connsiteX2" fmla="*/ 142875 w 263525"/>
              <a:gd name="connsiteY2" fmla="*/ 203200 h 276225"/>
              <a:gd name="connsiteX3" fmla="*/ 206375 w 263525"/>
              <a:gd name="connsiteY3" fmla="*/ 212725 h 276225"/>
              <a:gd name="connsiteX4" fmla="*/ 263525 w 263525"/>
              <a:gd name="connsiteY4" fmla="*/ 276225 h 276225"/>
              <a:gd name="connsiteX5" fmla="*/ 260350 w 263525"/>
              <a:gd name="connsiteY5" fmla="*/ 50800 h 276225"/>
              <a:gd name="connsiteX6" fmla="*/ 161925 w 263525"/>
              <a:gd name="connsiteY6" fmla="*/ 0 h 276225"/>
              <a:gd name="connsiteX7" fmla="*/ 44450 w 263525"/>
              <a:gd name="connsiteY7" fmla="*/ 44450 h 276225"/>
              <a:gd name="connsiteX8" fmla="*/ 0 w 263525"/>
              <a:gd name="connsiteY8" fmla="*/ 79375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3525" h="276225">
                <a:moveTo>
                  <a:pt x="0" y="79375"/>
                </a:moveTo>
                <a:lnTo>
                  <a:pt x="9525" y="276225"/>
                </a:lnTo>
                <a:lnTo>
                  <a:pt x="142875" y="203200"/>
                </a:lnTo>
                <a:lnTo>
                  <a:pt x="206375" y="212725"/>
                </a:lnTo>
                <a:lnTo>
                  <a:pt x="263525" y="276225"/>
                </a:lnTo>
                <a:cubicBezTo>
                  <a:pt x="262467" y="201083"/>
                  <a:pt x="261408" y="125942"/>
                  <a:pt x="260350" y="50800"/>
                </a:cubicBezTo>
                <a:lnTo>
                  <a:pt x="161925" y="0"/>
                </a:lnTo>
                <a:lnTo>
                  <a:pt x="44450" y="44450"/>
                </a:lnTo>
                <a:lnTo>
                  <a:pt x="0" y="7937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C1ED12FE-780B-5DD9-5BD3-395BA9A9E7D4}"/>
              </a:ext>
            </a:extLst>
          </p:cNvPr>
          <p:cNvSpPr/>
          <p:nvPr/>
        </p:nvSpPr>
        <p:spPr>
          <a:xfrm>
            <a:off x="7600174" y="4748916"/>
            <a:ext cx="196848" cy="403225"/>
          </a:xfrm>
          <a:custGeom>
            <a:avLst/>
            <a:gdLst>
              <a:gd name="connsiteX0" fmla="*/ 177800 w 184150"/>
              <a:gd name="connsiteY0" fmla="*/ 0 h 403225"/>
              <a:gd name="connsiteX1" fmla="*/ 184150 w 184150"/>
              <a:gd name="connsiteY1" fmla="*/ 222250 h 403225"/>
              <a:gd name="connsiteX2" fmla="*/ 85725 w 184150"/>
              <a:gd name="connsiteY2" fmla="*/ 330200 h 403225"/>
              <a:gd name="connsiteX3" fmla="*/ 6350 w 184150"/>
              <a:gd name="connsiteY3" fmla="*/ 403225 h 403225"/>
              <a:gd name="connsiteX4" fmla="*/ 0 w 184150"/>
              <a:gd name="connsiteY4" fmla="*/ 120650 h 403225"/>
              <a:gd name="connsiteX5" fmla="*/ 177800 w 184150"/>
              <a:gd name="connsiteY5" fmla="*/ 0 h 40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150" h="403225">
                <a:moveTo>
                  <a:pt x="177800" y="0"/>
                </a:moveTo>
                <a:lnTo>
                  <a:pt x="184150" y="222250"/>
                </a:lnTo>
                <a:lnTo>
                  <a:pt x="85725" y="330200"/>
                </a:lnTo>
                <a:lnTo>
                  <a:pt x="6350" y="403225"/>
                </a:lnTo>
                <a:lnTo>
                  <a:pt x="0" y="120650"/>
                </a:lnTo>
                <a:lnTo>
                  <a:pt x="1778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3BA6D6E4-E82F-382C-B036-6A2541CA38F6}"/>
              </a:ext>
            </a:extLst>
          </p:cNvPr>
          <p:cNvSpPr/>
          <p:nvPr/>
        </p:nvSpPr>
        <p:spPr>
          <a:xfrm>
            <a:off x="8047847" y="4748916"/>
            <a:ext cx="164957" cy="403225"/>
          </a:xfrm>
          <a:custGeom>
            <a:avLst/>
            <a:gdLst>
              <a:gd name="connsiteX0" fmla="*/ 0 w 142875"/>
              <a:gd name="connsiteY0" fmla="*/ 0 h 403225"/>
              <a:gd name="connsiteX1" fmla="*/ 3175 w 142875"/>
              <a:gd name="connsiteY1" fmla="*/ 212725 h 403225"/>
              <a:gd name="connsiteX2" fmla="*/ 136525 w 142875"/>
              <a:gd name="connsiteY2" fmla="*/ 403225 h 403225"/>
              <a:gd name="connsiteX3" fmla="*/ 142875 w 142875"/>
              <a:gd name="connsiteY3" fmla="*/ 111125 h 403225"/>
              <a:gd name="connsiteX4" fmla="*/ 0 w 142875"/>
              <a:gd name="connsiteY4" fmla="*/ 0 h 40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75" h="403225">
                <a:moveTo>
                  <a:pt x="0" y="0"/>
                </a:moveTo>
                <a:cubicBezTo>
                  <a:pt x="1058" y="70908"/>
                  <a:pt x="2117" y="141817"/>
                  <a:pt x="3175" y="212725"/>
                </a:cubicBezTo>
                <a:lnTo>
                  <a:pt x="136525" y="403225"/>
                </a:lnTo>
                <a:lnTo>
                  <a:pt x="142875" y="1111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766645B1-FF01-7F44-132A-4E952E6E1A32}"/>
              </a:ext>
            </a:extLst>
          </p:cNvPr>
          <p:cNvSpPr/>
          <p:nvPr/>
        </p:nvSpPr>
        <p:spPr>
          <a:xfrm>
            <a:off x="7204761" y="4680783"/>
            <a:ext cx="1491958" cy="273288"/>
          </a:xfrm>
          <a:custGeom>
            <a:avLst/>
            <a:gdLst>
              <a:gd name="connsiteX0" fmla="*/ 0 w 1653435"/>
              <a:gd name="connsiteY0" fmla="*/ 338267 h 338267"/>
              <a:gd name="connsiteX1" fmla="*/ 388306 w 1653435"/>
              <a:gd name="connsiteY1" fmla="*/ 275637 h 338267"/>
              <a:gd name="connsiteX2" fmla="*/ 814191 w 1653435"/>
              <a:gd name="connsiteY2" fmla="*/ 64 h 338267"/>
              <a:gd name="connsiteX3" fmla="*/ 1139868 w 1653435"/>
              <a:gd name="connsiteY3" fmla="*/ 250585 h 338267"/>
              <a:gd name="connsiteX4" fmla="*/ 1653435 w 1653435"/>
              <a:gd name="connsiteY4" fmla="*/ 338267 h 33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435" h="338267">
                <a:moveTo>
                  <a:pt x="0" y="338267"/>
                </a:moveTo>
                <a:cubicBezTo>
                  <a:pt x="126304" y="335135"/>
                  <a:pt x="252608" y="332004"/>
                  <a:pt x="388306" y="275637"/>
                </a:cubicBezTo>
                <a:cubicBezTo>
                  <a:pt x="524004" y="219270"/>
                  <a:pt x="688931" y="4239"/>
                  <a:pt x="814191" y="64"/>
                </a:cubicBezTo>
                <a:cubicBezTo>
                  <a:pt x="939451" y="-4111"/>
                  <a:pt x="999994" y="194218"/>
                  <a:pt x="1139868" y="250585"/>
                </a:cubicBezTo>
                <a:cubicBezTo>
                  <a:pt x="1279742" y="306952"/>
                  <a:pt x="1480158" y="325741"/>
                  <a:pt x="1653435" y="338267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7F0904A1-671B-3FB1-37A3-229E9A9530A1}"/>
              </a:ext>
            </a:extLst>
          </p:cNvPr>
          <p:cNvSpPr/>
          <p:nvPr/>
        </p:nvSpPr>
        <p:spPr>
          <a:xfrm>
            <a:off x="7197088" y="4878222"/>
            <a:ext cx="1491958" cy="407582"/>
          </a:xfrm>
          <a:custGeom>
            <a:avLst/>
            <a:gdLst>
              <a:gd name="connsiteX0" fmla="*/ 0 w 1653435"/>
              <a:gd name="connsiteY0" fmla="*/ 338267 h 338267"/>
              <a:gd name="connsiteX1" fmla="*/ 388306 w 1653435"/>
              <a:gd name="connsiteY1" fmla="*/ 275637 h 338267"/>
              <a:gd name="connsiteX2" fmla="*/ 814191 w 1653435"/>
              <a:gd name="connsiteY2" fmla="*/ 64 h 338267"/>
              <a:gd name="connsiteX3" fmla="*/ 1139868 w 1653435"/>
              <a:gd name="connsiteY3" fmla="*/ 250585 h 338267"/>
              <a:gd name="connsiteX4" fmla="*/ 1653435 w 1653435"/>
              <a:gd name="connsiteY4" fmla="*/ 338267 h 33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435" h="338267">
                <a:moveTo>
                  <a:pt x="0" y="338267"/>
                </a:moveTo>
                <a:cubicBezTo>
                  <a:pt x="126304" y="335135"/>
                  <a:pt x="252608" y="332004"/>
                  <a:pt x="388306" y="275637"/>
                </a:cubicBezTo>
                <a:cubicBezTo>
                  <a:pt x="524004" y="219270"/>
                  <a:pt x="688931" y="4239"/>
                  <a:pt x="814191" y="64"/>
                </a:cubicBezTo>
                <a:cubicBezTo>
                  <a:pt x="939451" y="-4111"/>
                  <a:pt x="999994" y="194218"/>
                  <a:pt x="1139868" y="250585"/>
                </a:cubicBezTo>
                <a:cubicBezTo>
                  <a:pt x="1279742" y="306952"/>
                  <a:pt x="1480158" y="325741"/>
                  <a:pt x="1653435" y="338267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6" name="AutoShape 46">
            <a:extLst>
              <a:ext uri="{FF2B5EF4-FFF2-40B4-BE49-F238E27FC236}">
                <a16:creationId xmlns:a16="http://schemas.microsoft.com/office/drawing/2014/main" id="{C1E21387-1BD6-F411-54EA-5519538CB9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7093751" y="5887960"/>
            <a:ext cx="1678653" cy="541985"/>
          </a:xfrm>
          <a:prstGeom prst="roundRect">
            <a:avLst>
              <a:gd name="adj" fmla="val 21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7A9999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Prediction results &amp; </a:t>
            </a:r>
          </a:p>
          <a:p>
            <a:pPr algn="ctr"/>
            <a:r>
              <a:rPr lang="en-US" altLang="zh-CN" sz="1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Probability estimation</a:t>
            </a:r>
          </a:p>
        </p:txBody>
      </p:sp>
      <p:sp>
        <p:nvSpPr>
          <p:cNvPr id="128" name="箭头: 右 127">
            <a:extLst>
              <a:ext uri="{FF2B5EF4-FFF2-40B4-BE49-F238E27FC236}">
                <a16:creationId xmlns:a16="http://schemas.microsoft.com/office/drawing/2014/main" id="{994D8BFA-B01C-31E5-B6D2-8ACF87E8D0EC}"/>
              </a:ext>
            </a:extLst>
          </p:cNvPr>
          <p:cNvSpPr/>
          <p:nvPr/>
        </p:nvSpPr>
        <p:spPr>
          <a:xfrm>
            <a:off x="6896293" y="6013530"/>
            <a:ext cx="130601" cy="2237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83156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6_流畅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6_流畅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lnDef>
      <a:spPr>
        <a:ln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119259</TotalTime>
  <Words>1028</Words>
  <Application>Microsoft Office PowerPoint</Application>
  <PresentationFormat>全屏显示(4:3)</PresentationFormat>
  <Paragraphs>262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等线</vt:lpstr>
      <vt:lpstr>黑体</vt:lpstr>
      <vt:lpstr>Arial</vt:lpstr>
      <vt:lpstr>Calibri</vt:lpstr>
      <vt:lpstr>Times New Roman</vt:lpstr>
      <vt:lpstr>Wingdings</vt:lpstr>
      <vt:lpstr>Wingdings 2</vt:lpstr>
      <vt:lpstr>6_流畅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2268</cp:revision>
  <cp:lastPrinted>2024-03-13T09:41:19Z</cp:lastPrinted>
  <dcterms:created xsi:type="dcterms:W3CDTF">2018-08-28T14:11:10Z</dcterms:created>
  <dcterms:modified xsi:type="dcterms:W3CDTF">2024-11-29T01:15:23Z</dcterms:modified>
</cp:coreProperties>
</file>